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5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6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6.bin" ContentType="application/vnd.openxmlformats-officedocument.oleObject"/>
  <Override PartName="/ppt/notesSlides/notesSlide10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11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notesSlides/notesSlide12.xml" ContentType="application/vnd.openxmlformats-officedocument.presentationml.notesSlide+xml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notesSlides/notesSlide13.xml" ContentType="application/vnd.openxmlformats-officedocument.presentationml.notesSlide+xml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25.bin" ContentType="application/vnd.openxmlformats-officedocument.oleObject"/>
  <Override PartName="/ppt/notesSlides/notesSlide22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embeddings/oleObject38.bin" ContentType="application/vnd.openxmlformats-officedocument.oleObject"/>
  <Override PartName="/ppt/notesSlides/notesSlide25.xml" ContentType="application/vnd.openxmlformats-officedocument.presentationml.notesSlide+xml"/>
  <Override PartName="/ppt/embeddings/oleObject39.bin" ContentType="application/vnd.openxmlformats-officedocument.oleObject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embeddings/oleObject40.bin" ContentType="application/vnd.openxmlformats-officedocument.oleObject"/>
  <Override PartName="/ppt/embeddings/oleObject41.bin" ContentType="application/vnd.openxmlformats-officedocument.oleObject"/>
  <Override PartName="/ppt/embeddings/oleObject42.bin" ContentType="application/vnd.openxmlformats-officedocument.oleObject"/>
  <Override PartName="/ppt/notesSlides/notesSlide34.xml" ContentType="application/vnd.openxmlformats-officedocument.presentationml.notesSlide+xml"/>
  <Override PartName="/ppt/embeddings/oleObject43.bin" ContentType="application/vnd.openxmlformats-officedocument.oleObject"/>
  <Override PartName="/ppt/embeddings/oleObject44.bin" ContentType="application/vnd.openxmlformats-officedocument.oleObject"/>
  <Override PartName="/ppt/notesSlides/notesSlide35.xml" ContentType="application/vnd.openxmlformats-officedocument.presentationml.notesSlide+xml"/>
  <Override PartName="/ppt/embeddings/oleObject45.bin" ContentType="application/vnd.openxmlformats-officedocument.oleObject"/>
  <Override PartName="/ppt/embeddings/oleObject46.bin" ContentType="application/vnd.openxmlformats-officedocument.oleObject"/>
  <Override PartName="/ppt/embeddings/oleObject47.bin" ContentType="application/vnd.openxmlformats-officedocument.oleObject"/>
  <Override PartName="/ppt/embeddings/oleObject48.bin" ContentType="application/vnd.openxmlformats-officedocument.oleObject"/>
  <Override PartName="/ppt/notesSlides/notesSlide36.xml" ContentType="application/vnd.openxmlformats-officedocument.presentationml.notesSlide+xml"/>
  <Override PartName="/ppt/embeddings/oleObject49.bin" ContentType="application/vnd.openxmlformats-officedocument.oleObject"/>
  <Override PartName="/ppt/embeddings/oleObject50.bin" ContentType="application/vnd.openxmlformats-officedocument.oleObject"/>
  <Override PartName="/ppt/embeddings/oleObject51.bin" ContentType="application/vnd.openxmlformats-officedocument.oleObject"/>
  <Override PartName="/ppt/embeddings/oleObject52.bin" ContentType="application/vnd.openxmlformats-officedocument.oleObject"/>
  <Override PartName="/ppt/embeddings/oleObject53.bin" ContentType="application/vnd.openxmlformats-officedocument.oleObject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embeddings/oleObject54.bin" ContentType="application/vnd.openxmlformats-officedocument.oleObject"/>
  <Override PartName="/ppt/embeddings/oleObject55.bin" ContentType="application/vnd.openxmlformats-officedocument.oleObject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64" r:id="rId4"/>
    <p:sldId id="268" r:id="rId5"/>
    <p:sldId id="262" r:id="rId6"/>
    <p:sldId id="309" r:id="rId7"/>
    <p:sldId id="304" r:id="rId8"/>
    <p:sldId id="302" r:id="rId9"/>
    <p:sldId id="303" r:id="rId10"/>
    <p:sldId id="317" r:id="rId11"/>
    <p:sldId id="312" r:id="rId12"/>
    <p:sldId id="313" r:id="rId13"/>
    <p:sldId id="300" r:id="rId14"/>
    <p:sldId id="30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4" r:id="rId27"/>
    <p:sldId id="283" r:id="rId28"/>
    <p:sldId id="286" r:id="rId29"/>
    <p:sldId id="318" r:id="rId30"/>
    <p:sldId id="288" r:id="rId31"/>
    <p:sldId id="287" r:id="rId32"/>
    <p:sldId id="290" r:id="rId33"/>
    <p:sldId id="291" r:id="rId34"/>
    <p:sldId id="292" r:id="rId35"/>
    <p:sldId id="267" r:id="rId36"/>
    <p:sldId id="307" r:id="rId37"/>
    <p:sldId id="269" r:id="rId38"/>
    <p:sldId id="293" r:id="rId39"/>
    <p:sldId id="298" r:id="rId40"/>
    <p:sldId id="294" r:id="rId41"/>
    <p:sldId id="299" r:id="rId42"/>
    <p:sldId id="295" r:id="rId43"/>
    <p:sldId id="297" r:id="rId44"/>
    <p:sldId id="306" r:id="rId45"/>
    <p:sldId id="259" r:id="rId46"/>
    <p:sldId id="260" r:id="rId47"/>
    <p:sldId id="310" r:id="rId48"/>
    <p:sldId id="314" r:id="rId49"/>
    <p:sldId id="315" r:id="rId50"/>
    <p:sldId id="316" r:id="rId51"/>
  </p:sldIdLst>
  <p:sldSz cx="9144000" cy="6858000" type="screen4x3"/>
  <p:notesSz cx="7315200" cy="9601200"/>
  <p:custDataLst>
    <p:tags r:id="rId54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95" autoAdjust="0"/>
  </p:normalViewPr>
  <p:slideViewPr>
    <p:cSldViewPr>
      <p:cViewPr varScale="1">
        <p:scale>
          <a:sx n="69" d="100"/>
          <a:sy n="69" d="100"/>
        </p:scale>
        <p:origin x="-108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376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printerSettings" Target="printerSettings/printerSettings1.bin"/><Relationship Id="rId54" Type="http://schemas.openxmlformats.org/officeDocument/2006/relationships/tags" Target="tags/tag1.xml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Relationship Id="rId2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8" Type="http://schemas.openxmlformats.org/officeDocument/2006/relationships/image" Target="../media/image60.emf"/><Relationship Id="rId9" Type="http://schemas.openxmlformats.org/officeDocument/2006/relationships/image" Target="../media/image61.emf"/><Relationship Id="rId10" Type="http://schemas.openxmlformats.org/officeDocument/2006/relationships/image" Target="../media/image6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Relationship Id="rId2" Type="http://schemas.openxmlformats.org/officeDocument/2006/relationships/image" Target="../media/image81.emf"/><Relationship Id="rId3" Type="http://schemas.openxmlformats.org/officeDocument/2006/relationships/image" Target="../media/image8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Relationship Id="rId2" Type="http://schemas.openxmlformats.org/officeDocument/2006/relationships/image" Target="../media/image86.e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emf"/><Relationship Id="rId4" Type="http://schemas.openxmlformats.org/officeDocument/2006/relationships/image" Target="../media/image90.emf"/><Relationship Id="rId1" Type="http://schemas.openxmlformats.org/officeDocument/2006/relationships/image" Target="../media/image87.emf"/><Relationship Id="rId2" Type="http://schemas.openxmlformats.org/officeDocument/2006/relationships/image" Target="../media/image88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4" Type="http://schemas.openxmlformats.org/officeDocument/2006/relationships/image" Target="../media/image94.emf"/><Relationship Id="rId5" Type="http://schemas.openxmlformats.org/officeDocument/2006/relationships/image" Target="../media/image95.emf"/><Relationship Id="rId1" Type="http://schemas.openxmlformats.org/officeDocument/2006/relationships/image" Target="../media/image91.emf"/><Relationship Id="rId2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emf"/><Relationship Id="rId2" Type="http://schemas.openxmlformats.org/officeDocument/2006/relationships/image" Target="../media/image9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6" Type="http://schemas.openxmlformats.org/officeDocument/2006/relationships/image" Target="../media/image19.emf"/><Relationship Id="rId7" Type="http://schemas.openxmlformats.org/officeDocument/2006/relationships/image" Target="../media/image20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0.emf"/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Relationship Id="rId2" Type="http://schemas.openxmlformats.org/officeDocument/2006/relationships/image" Target="../media/image3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0190282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Forelæsning</a:t>
            </a:r>
            <a:r>
              <a:rPr lang="en-US" dirty="0" smtClean="0"/>
              <a:t>: 32 (2013)</a:t>
            </a:r>
          </a:p>
          <a:p>
            <a:r>
              <a:rPr lang="en-US" dirty="0" smtClean="0"/>
              <a:t>26 (2014)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Corners formed by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-intensity curves. Look for regions of change in multiple directions.</a:t>
            </a:r>
          </a:p>
          <a:p>
            <a:r>
              <a:rPr lang="en-US" baseline="0" dirty="0" smtClean="0"/>
              <a:t>Alpha is a constant that needs to be fixed, alpha=0.06</a:t>
            </a:r>
          </a:p>
          <a:p>
            <a:r>
              <a:rPr lang="en-US" baseline="0" dirty="0" smtClean="0"/>
              <a:t>A is related to the autocorrelation function and is also sometimes referred to as the structure tensor.</a:t>
            </a:r>
          </a:p>
          <a:p>
            <a:r>
              <a:rPr lang="en-US" baseline="0" dirty="0" smtClean="0"/>
              <a:t>Gaussian window. A matrix per pixel in the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terms of eigenvalues: R=e1*e2 – alpha * (e1 + e2)^2</a:t>
            </a:r>
          </a:p>
          <a:p>
            <a:r>
              <a:rPr lang="en-US" baseline="0" dirty="0" smtClean="0"/>
              <a:t>The size of the response R tell us how much a corner this region resembles. Select only local maxima of R to get good corner candidates.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Give an intuitive explanation of why Harris detects corners.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088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 search</a:t>
            </a:r>
            <a:r>
              <a:rPr lang="en-US" baseline="0" dirty="0" smtClean="0"/>
              <a:t> for maxima in scale-space (in 3D)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To compare interest point detectors we need</a:t>
            </a:r>
            <a:r>
              <a:rPr lang="en-US" baseline="0" dirty="0" smtClean="0"/>
              <a:t> a large controlled data set with 3D ground truth.</a:t>
            </a:r>
          </a:p>
          <a:p>
            <a:endParaRPr lang="en-US" dirty="0" smtClean="0"/>
          </a:p>
          <a:p>
            <a:r>
              <a:rPr lang="en-US" dirty="0" smtClean="0"/>
              <a:t>My DTU colleagues collected data in the following way.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160518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Light,</a:t>
            </a:r>
            <a:r>
              <a:rPr lang="en-US" baseline="0" dirty="0" smtClean="0"/>
              <a:t> scene and camera position and </a:t>
            </a:r>
            <a:r>
              <a:rPr lang="en-US" baseline="0" dirty="0" err="1" smtClean="0"/>
              <a:t>intrinsics</a:t>
            </a:r>
            <a:r>
              <a:rPr lang="en-US" baseline="0" dirty="0" smtClean="0"/>
              <a:t> are important factors.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GB">
              <a:latin typeface="Verdana" charset="0"/>
              <a:ea typeface="ＭＳ Ｐゴシック" charset="-128"/>
            </a:endParaRPr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CBD522BA-7854-034E-A647-5A2CFE518B0C}" type="slidenum">
              <a:rPr lang="da-DK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Actually</a:t>
            </a:r>
            <a:r>
              <a:rPr lang="en-US" baseline="0" dirty="0" smtClean="0"/>
              <a:t> the lamps are not used, instead an array of LED spot lights are used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>
            <a:miter lim="800000"/>
            <a:headEnd/>
            <a:tailEnd/>
          </a:ln>
        </p:spPr>
        <p:txBody>
          <a:bodyPr/>
          <a:lstStyle/>
          <a:p>
            <a:fld id="{AD2F1ECF-AC23-8F49-A768-2FB3AEDBB761}" type="slidenum">
              <a:rPr lang="da-DK"/>
              <a:pPr/>
              <a:t>20</a:t>
            </a:fld>
            <a:endParaRPr lang="da-DK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 smtClean="0">
                <a:latin typeface="Verdana" charset="0"/>
                <a:ea typeface="ＭＳ Ｐゴシック" charset="-128"/>
              </a:rPr>
              <a:t>Inspired by the Light stage idea of </a:t>
            </a:r>
            <a:r>
              <a:rPr lang="en-US" dirty="0" err="1" smtClean="0">
                <a:latin typeface="Verdana" charset="0"/>
                <a:ea typeface="ＭＳ Ｐゴシック" charset="-128"/>
              </a:rPr>
              <a:t>Debevec</a:t>
            </a:r>
            <a:r>
              <a:rPr lang="en-US" dirty="0" smtClean="0">
                <a:latin typeface="Verdana" charset="0"/>
                <a:ea typeface="ＭＳ Ｐゴシック" charset="-128"/>
              </a:rPr>
              <a:t> et al. (additive model)</a:t>
            </a:r>
            <a:endParaRPr lang="en-US" dirty="0">
              <a:latin typeface="Verdana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Structured light scanning for 3D ground truth.</a:t>
            </a:r>
          </a:p>
          <a:p>
            <a:endParaRPr lang="en-US" dirty="0" smtClean="0"/>
          </a:p>
          <a:p>
            <a:r>
              <a:rPr lang="en-US" dirty="0" smtClean="0"/>
              <a:t>Skip the last part with the skull 360 degrees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different views of the</a:t>
            </a:r>
            <a:r>
              <a:rPr lang="en-US" baseline="0" dirty="0" smtClean="0"/>
              <a:t> same building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compare interest point detectors we need</a:t>
            </a:r>
            <a:r>
              <a:rPr lang="en-US" baseline="0" dirty="0" smtClean="0"/>
              <a:t> a large controlled data set with 3D ground truth.</a:t>
            </a:r>
          </a:p>
          <a:p>
            <a:endParaRPr lang="en-US" dirty="0" smtClean="0"/>
          </a:p>
          <a:p>
            <a:r>
              <a:rPr lang="en-US" dirty="0" smtClean="0"/>
              <a:t>My DTU colleagues collected data in the following way.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Arc 1: 0.5 </a:t>
            </a:r>
            <a:r>
              <a:rPr lang="en-US" dirty="0" err="1" smtClean="0"/>
              <a:t>m</a:t>
            </a:r>
            <a:r>
              <a:rPr lang="en-US" dirty="0" smtClean="0"/>
              <a:t>, +/- 40 degrees span</a:t>
            </a:r>
          </a:p>
          <a:p>
            <a:r>
              <a:rPr lang="en-US" dirty="0" smtClean="0"/>
              <a:t>Arc 2: 0.65 </a:t>
            </a:r>
            <a:r>
              <a:rPr lang="en-US" dirty="0" err="1" smtClean="0"/>
              <a:t>m</a:t>
            </a:r>
            <a:r>
              <a:rPr lang="en-US" dirty="0" smtClean="0"/>
              <a:t>, +/- 25 degrees span</a:t>
            </a:r>
          </a:p>
          <a:p>
            <a:r>
              <a:rPr lang="en-US" dirty="0" smtClean="0"/>
              <a:t>Arc 3: 0.8 </a:t>
            </a:r>
            <a:r>
              <a:rPr lang="en-US" dirty="0" err="1" smtClean="0"/>
              <a:t>m</a:t>
            </a:r>
            <a:r>
              <a:rPr lang="en-US" dirty="0" smtClean="0"/>
              <a:t>, +/- 20 degrees span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variation in scene types</a:t>
            </a:r>
            <a:r>
              <a:rPr lang="en-US" baseline="0" dirty="0" smtClean="0"/>
              <a:t> and planar as well as non-planar.</a:t>
            </a:r>
          </a:p>
          <a:p>
            <a:r>
              <a:rPr lang="en-US" baseline="0" dirty="0" smtClean="0"/>
              <a:t>From matte surfaces such as cloth and twigs to specular surfaces such as beer cans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can vary the direction of the light synthetically from each</a:t>
            </a:r>
            <a:r>
              <a:rPr lang="en-US" baseline="0" dirty="0" smtClean="0"/>
              <a:t> separate LED image (image with one LED light source switched on):</a:t>
            </a:r>
            <a:endParaRPr lang="en-US" dirty="0" smtClean="0"/>
          </a:p>
          <a:p>
            <a:r>
              <a:rPr lang="en-US" dirty="0" smtClean="0"/>
              <a:t>Top: diffuse directionless lighting</a:t>
            </a:r>
          </a:p>
          <a:p>
            <a:r>
              <a:rPr lang="en-US" dirty="0" smtClean="0"/>
              <a:t>Going downwards more an</a:t>
            </a:r>
            <a:r>
              <a:rPr lang="en-US" baseline="0" dirty="0" smtClean="0"/>
              <a:t>d more focused lighting giving cast shadows.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potential match: If one or more points in the other image pass</a:t>
            </a:r>
            <a:r>
              <a:rPr lang="en-US" baseline="0" dirty="0" smtClean="0"/>
              <a:t> the 3 tests a match is counted for the point in the key frame.</a:t>
            </a:r>
          </a:p>
          <a:p>
            <a:r>
              <a:rPr lang="en-US" baseline="0" dirty="0" smtClean="0"/>
              <a:t>Total Interest Points: Total number of interest points detected in the key frame.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Recall rate must be high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Epipolar</a:t>
            </a:r>
            <a:r>
              <a:rPr lang="en-US" dirty="0" smtClean="0"/>
              <a:t> Geometry: </a:t>
            </a:r>
            <a:r>
              <a:rPr lang="en-US" dirty="0" err="1" smtClean="0"/>
              <a:t>Epipoles</a:t>
            </a:r>
            <a:r>
              <a:rPr lang="en-US" dirty="0" smtClean="0"/>
              <a:t> can be outside image plane.</a:t>
            </a:r>
          </a:p>
          <a:p>
            <a:r>
              <a:rPr lang="en-US" dirty="0" err="1" smtClean="0"/>
              <a:t>Epipolar</a:t>
            </a:r>
            <a:r>
              <a:rPr lang="en-US" dirty="0" smtClean="0"/>
              <a:t> Line: A</a:t>
            </a:r>
            <a:r>
              <a:rPr lang="en-US" baseline="0" dirty="0" smtClean="0"/>
              <a:t> potential match in the other image must be within 2.5 pixels orthogonally on the </a:t>
            </a:r>
            <a:r>
              <a:rPr lang="en-US" baseline="0" dirty="0" err="1" smtClean="0"/>
              <a:t>epipolar</a:t>
            </a:r>
            <a:r>
              <a:rPr lang="en-US" baseline="0" dirty="0" smtClean="0"/>
              <a:t> line formed by the optical centers and the point in the key frame.</a:t>
            </a:r>
            <a:endParaRPr lang="en-US" dirty="0" smtClean="0"/>
          </a:p>
          <a:p>
            <a:r>
              <a:rPr lang="en-US" dirty="0" smtClean="0"/>
              <a:t>Surface geometry: The detected 3D points should lie close to the ground truth surface.  Match consistent</a:t>
            </a:r>
            <a:r>
              <a:rPr lang="en-US" baseline="0" dirty="0" smtClean="0"/>
              <a:t> with the true geometry of the scene.</a:t>
            </a:r>
            <a:endParaRPr lang="en-US" dirty="0" smtClean="0"/>
          </a:p>
          <a:p>
            <a:r>
              <a:rPr lang="en-US" dirty="0" smtClean="0"/>
              <a:t>Absolute Scale:</a:t>
            </a:r>
            <a:r>
              <a:rPr lang="en-US" baseline="0" dirty="0" smtClean="0"/>
              <a:t> We want to see the same patch of 3D surface in both images, hence the detectors should localize interest point across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averaged over all 60 scenes.</a:t>
            </a:r>
          </a:p>
          <a:p>
            <a:endParaRPr lang="en-US" dirty="0" smtClean="0"/>
          </a:p>
          <a:p>
            <a:r>
              <a:rPr lang="en-US" dirty="0" err="1" smtClean="0"/>
              <a:t>DoG</a:t>
            </a:r>
            <a:r>
              <a:rPr lang="en-US" dirty="0" smtClean="0"/>
              <a:t> and fixed scale Harris does well,</a:t>
            </a:r>
            <a:r>
              <a:rPr lang="en-US" baseline="0" dirty="0" smtClean="0"/>
              <a:t> except fixed scale Harris performs poorly over scale.</a:t>
            </a:r>
          </a:p>
          <a:p>
            <a:r>
              <a:rPr lang="en-US" baseline="0" dirty="0" smtClean="0"/>
              <a:t>Multi-scale Harris actually perform quite well (/not included).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Position 10 is diffuse lighting.</a:t>
            </a:r>
          </a:p>
          <a:p>
            <a:endParaRPr lang="en-US" dirty="0" smtClean="0"/>
          </a:p>
          <a:p>
            <a:r>
              <a:rPr lang="en-US" dirty="0" smtClean="0"/>
              <a:t>Change</a:t>
            </a:r>
            <a:r>
              <a:rPr lang="en-US" baseline="0" dirty="0" smtClean="0"/>
              <a:t> in lighting</a:t>
            </a:r>
            <a:r>
              <a:rPr lang="en-US" dirty="0" smtClean="0"/>
              <a:t> is difficult to handle</a:t>
            </a:r>
            <a:r>
              <a:rPr lang="en-US" baseline="0" dirty="0" smtClean="0"/>
              <a:t> for all.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that strange – appearance</a:t>
            </a:r>
            <a:r>
              <a:rPr lang="en-US" baseline="0" dirty="0" smtClean="0"/>
              <a:t> changes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the</a:t>
            </a:r>
            <a:r>
              <a:rPr lang="en-US" baseline="0" dirty="0" smtClean="0"/>
              <a:t> experiment we used 3D ground truth to validate matches of interest points, but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35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are for now focusing</a:t>
            </a:r>
            <a:r>
              <a:rPr lang="en-US" baseline="0" dirty="0" smtClean="0"/>
              <a:t> on the approach of detecting salient points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potential matches</a:t>
            </a:r>
            <a:r>
              <a:rPr lang="en-US" baseline="0" dirty="0" smtClean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36</a:t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</a:t>
            </a:r>
            <a:r>
              <a:rPr lang="en-US" baseline="0" dirty="0" smtClean="0"/>
              <a:t> must be robust to changes in view point, scale and illumination.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patch</a:t>
            </a:r>
            <a:r>
              <a:rPr lang="en-US" baseline="0" dirty="0" smtClean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39</a:t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 similarity measures because</a:t>
            </a:r>
            <a:r>
              <a:rPr lang="en-US" baseline="0" dirty="0" smtClean="0"/>
              <a:t> we want them to have small values for similar patches and large values for dissimilar patches.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affine model of intensity distortions is not a completely realistic model, but is a good approximation.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Normalization: So how do we pick a and c?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41</a:t>
            </a:fld>
            <a:endParaRPr lang="da-DK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Subtract</a:t>
            </a:r>
            <a:r>
              <a:rPr lang="en-US" baseline="0" dirty="0" smtClean="0"/>
              <a:t> mean to remove additive constant and divide by variance to remove </a:t>
            </a:r>
            <a:r>
              <a:rPr lang="en-US" baseline="0" dirty="0" err="1" smtClean="0"/>
              <a:t>muliplicative</a:t>
            </a:r>
            <a:r>
              <a:rPr lang="en-US" baseline="0" dirty="0" smtClean="0"/>
              <a:t> contrast change factor. Standard deviation is a good measure of the </a:t>
            </a:r>
            <a:r>
              <a:rPr lang="en-US" baseline="0" dirty="0" err="1" smtClean="0"/>
              <a:t>constrast</a:t>
            </a:r>
            <a:r>
              <a:rPr lang="en-US" baseline="0" dirty="0" smtClean="0"/>
              <a:t> in a patch – It measures the spread of intensities in the patch.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Can also be interpreted as the angle (dot product) between the two patch vectors. 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42</a:t>
            </a:fld>
            <a:endParaRPr lang="da-DK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The </a:t>
            </a:r>
            <a:r>
              <a:rPr lang="en-US" dirty="0" err="1" smtClean="0"/>
              <a:t>Lindeberg</a:t>
            </a:r>
            <a:r>
              <a:rPr lang="en-US" baseline="0" dirty="0" smtClean="0"/>
              <a:t> paper I think is overkill for them – convert it to additional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46</a:t>
            </a:fld>
            <a:endParaRPr lang="da-DK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</a:t>
            </a:r>
            <a:r>
              <a:rPr lang="en-US" dirty="0" smtClean="0"/>
              <a:t> is a scaling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49</a:t>
            </a:fld>
            <a:endParaRPr lang="da-DK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50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scale sigma=0</a:t>
            </a:r>
            <a:r>
              <a:rPr lang="en-US" baseline="0" dirty="0" smtClean="0"/>
              <a:t> we have the original image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principal we should look for points of zero gradient – these are all candidate points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Laplacian</a:t>
            </a:r>
            <a:r>
              <a:rPr lang="en-US" dirty="0" smtClean="0"/>
              <a:t> (2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derivatives) tell us if it is a local maxima or minima.</a:t>
            </a:r>
          </a:p>
          <a:p>
            <a:r>
              <a:rPr lang="en-US" baseline="0" dirty="0" smtClean="0"/>
              <a:t>By looking for local </a:t>
            </a:r>
            <a:r>
              <a:rPr lang="en-US" baseline="0" dirty="0" err="1" smtClean="0"/>
              <a:t>extrema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Laplacian</a:t>
            </a:r>
            <a:r>
              <a:rPr lang="en-US" baseline="0" dirty="0" smtClean="0"/>
              <a:t> we are reducing further the amount of detected points.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Stress that the + in the </a:t>
            </a:r>
            <a:r>
              <a:rPr lang="en-US" baseline="0" dirty="0" err="1" smtClean="0"/>
              <a:t>Laplacian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pixelwise</a:t>
            </a:r>
            <a:r>
              <a:rPr lang="en-US" baseline="0" dirty="0" smtClean="0"/>
              <a:t> – matrix addition (they are not confident with matrices).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The max. response of Gaussian derivative filters decay with scale because of blurring / averaging. We can compensate for this by scale normalization.</a:t>
            </a:r>
          </a:p>
          <a:p>
            <a:r>
              <a:rPr lang="en-US" baseline="0" dirty="0" smtClean="0"/>
              <a:t>Blurring lowers the contrast of the image (squeezing), by multiplying by the scale level we increases the contrast appropriately (stretching).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Try to improve the arguments for scale normalization.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Gray scale intensities to make it easier to see if a blob is bright or dark</a:t>
            </a:r>
            <a:endParaRPr lang="en-US" dirty="0" smtClean="0"/>
          </a:p>
          <a:p>
            <a:r>
              <a:rPr lang="en-US" dirty="0" smtClean="0"/>
              <a:t>Yellow</a:t>
            </a:r>
            <a:r>
              <a:rPr lang="en-US" baseline="0" dirty="0" smtClean="0"/>
              <a:t>: Dark blobs</a:t>
            </a:r>
          </a:p>
          <a:p>
            <a:r>
              <a:rPr lang="en-US" baseline="0" dirty="0" smtClean="0"/>
              <a:t>Red: Bright blobs</a:t>
            </a:r>
          </a:p>
          <a:p>
            <a:r>
              <a:rPr lang="en-US" baseline="0" dirty="0" smtClean="0"/>
              <a:t>Scale = 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Circle radius is equal to detection</a:t>
            </a:r>
            <a:r>
              <a:rPr lang="en-US" baseline="0" dirty="0" smtClean="0"/>
              <a:t> scale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look for locations with change in intensity in multiple directions. </a:t>
            </a:r>
          </a:p>
          <a:p>
            <a:r>
              <a:rPr lang="en-US" baseline="0" dirty="0" smtClean="0"/>
              <a:t>Lets switch to gray scale and look at the gradients.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181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3810000" cy="220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572000" y="1600200"/>
            <a:ext cx="3810000" cy="220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59225"/>
            <a:ext cx="3810000" cy="220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72000" y="3959225"/>
            <a:ext cx="3810000" cy="22066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31.emf"/><Relationship Id="rId5" Type="http://schemas.openxmlformats.org/officeDocument/2006/relationships/image" Target="../media/image32.emf"/><Relationship Id="rId6" Type="http://schemas.openxmlformats.org/officeDocument/2006/relationships/oleObject" Target="../embeddings/oleObject16.bin"/><Relationship Id="rId7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3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36.emf"/><Relationship Id="rId5" Type="http://schemas.openxmlformats.org/officeDocument/2006/relationships/image" Target="../media/image37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35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30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oleObject" Target="../embeddings/oleObject21.bin"/><Relationship Id="rId7" Type="http://schemas.openxmlformats.org/officeDocument/2006/relationships/image" Target="../media/image38.emf"/><Relationship Id="rId8" Type="http://schemas.openxmlformats.org/officeDocument/2006/relationships/oleObject" Target="../embeddings/oleObject22.bin"/><Relationship Id="rId9" Type="http://schemas.openxmlformats.org/officeDocument/2006/relationships/image" Target="../media/image39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42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43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51.png"/><Relationship Id="rId1" Type="http://schemas.microsoft.com/office/2007/relationships/media" Target="file://localhost/Users/kimstp/Documents/teaching/Courses/VisionAndImageProcessing/lectures/Kim/dtuRobotMovie.m4v" TargetMode="External"/><Relationship Id="rId2" Type="http://schemas.openxmlformats.org/officeDocument/2006/relationships/video" Target="file://localhost/Users/kimstp/Documents/teaching/Courses/VisionAndImageProcessing/lectures/Kim/dtuRobotMovie.m4v" TargetMode="Externa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52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5.emf"/><Relationship Id="rId20" Type="http://schemas.openxmlformats.org/officeDocument/2006/relationships/oleObject" Target="../embeddings/oleObject34.bin"/><Relationship Id="rId21" Type="http://schemas.openxmlformats.org/officeDocument/2006/relationships/image" Target="../media/image61.emf"/><Relationship Id="rId22" Type="http://schemas.openxmlformats.org/officeDocument/2006/relationships/oleObject" Target="../embeddings/oleObject35.bin"/><Relationship Id="rId23" Type="http://schemas.openxmlformats.org/officeDocument/2006/relationships/image" Target="../media/image62.emf"/><Relationship Id="rId24" Type="http://schemas.openxmlformats.org/officeDocument/2006/relationships/oleObject" Target="../embeddings/oleObject36.bin"/><Relationship Id="rId25" Type="http://schemas.openxmlformats.org/officeDocument/2006/relationships/image" Target="../media/image63.emf"/><Relationship Id="rId26" Type="http://schemas.openxmlformats.org/officeDocument/2006/relationships/oleObject" Target="../embeddings/oleObject37.bin"/><Relationship Id="rId27" Type="http://schemas.openxmlformats.org/officeDocument/2006/relationships/image" Target="../media/image64.emf"/><Relationship Id="rId10" Type="http://schemas.openxmlformats.org/officeDocument/2006/relationships/oleObject" Target="../embeddings/oleObject29.bin"/><Relationship Id="rId11" Type="http://schemas.openxmlformats.org/officeDocument/2006/relationships/image" Target="../media/image56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57.emf"/><Relationship Id="rId14" Type="http://schemas.openxmlformats.org/officeDocument/2006/relationships/oleObject" Target="../embeddings/oleObject31.bin"/><Relationship Id="rId15" Type="http://schemas.openxmlformats.org/officeDocument/2006/relationships/image" Target="../media/image58.emf"/><Relationship Id="rId16" Type="http://schemas.openxmlformats.org/officeDocument/2006/relationships/oleObject" Target="../embeddings/oleObject32.bin"/><Relationship Id="rId17" Type="http://schemas.openxmlformats.org/officeDocument/2006/relationships/image" Target="../media/image59.emf"/><Relationship Id="rId18" Type="http://schemas.openxmlformats.org/officeDocument/2006/relationships/oleObject" Target="../embeddings/oleObject33.bin"/><Relationship Id="rId19" Type="http://schemas.openxmlformats.org/officeDocument/2006/relationships/image" Target="../media/image6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22.xml"/><Relationship Id="rId4" Type="http://schemas.openxmlformats.org/officeDocument/2006/relationships/oleObject" Target="../embeddings/oleObject26.bin"/><Relationship Id="rId5" Type="http://schemas.openxmlformats.org/officeDocument/2006/relationships/image" Target="../media/image53.emf"/><Relationship Id="rId6" Type="http://schemas.openxmlformats.org/officeDocument/2006/relationships/oleObject" Target="../embeddings/oleObject27.bin"/><Relationship Id="rId7" Type="http://schemas.openxmlformats.org/officeDocument/2006/relationships/image" Target="../media/image54.emf"/><Relationship Id="rId8" Type="http://schemas.openxmlformats.org/officeDocument/2006/relationships/oleObject" Target="../embeddings/oleObject2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image" Target="../media/image65.png"/><Relationship Id="rId1" Type="http://schemas.microsoft.com/office/2007/relationships/media" Target="file://localhost/Users/kimstp/Documents/teaching/Courses/VisionAndImageProcessing/lectures/Kim/moive2.mov" TargetMode="External"/><Relationship Id="rId2" Type="http://schemas.openxmlformats.org/officeDocument/2006/relationships/video" Target="file://localhost/Users/kimstp/Documents/teaching/Courses/VisionAndImageProcessing/lectures/Kim/moive2.mov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7.png"/><Relationship Id="rId3" Type="http://schemas.openxmlformats.org/officeDocument/2006/relationships/image" Target="../media/image6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oleObject" Target="../embeddings/oleObject38.bin"/><Relationship Id="rId5" Type="http://schemas.openxmlformats.org/officeDocument/2006/relationships/image" Target="../media/image69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4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wmf"/><Relationship Id="rId4" Type="http://schemas.openxmlformats.org/officeDocument/2006/relationships/image" Target="../media/image77.wmf"/><Relationship Id="rId5" Type="http://schemas.openxmlformats.org/officeDocument/2006/relationships/image" Target="../media/image78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7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1.emf"/><Relationship Id="rId12" Type="http://schemas.openxmlformats.org/officeDocument/2006/relationships/oleObject" Target="../embeddings/oleObject42.bin"/><Relationship Id="rId13" Type="http://schemas.openxmlformats.org/officeDocument/2006/relationships/image" Target="../media/image82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33.xml"/><Relationship Id="rId4" Type="http://schemas.openxmlformats.org/officeDocument/2006/relationships/image" Target="../media/image2.jpeg"/><Relationship Id="rId5" Type="http://schemas.openxmlformats.org/officeDocument/2006/relationships/image" Target="../media/image3.jpeg"/><Relationship Id="rId6" Type="http://schemas.openxmlformats.org/officeDocument/2006/relationships/image" Target="../media/image83.emf"/><Relationship Id="rId7" Type="http://schemas.openxmlformats.org/officeDocument/2006/relationships/oleObject" Target="../embeddings/oleObject40.bin"/><Relationship Id="rId8" Type="http://schemas.openxmlformats.org/officeDocument/2006/relationships/image" Target="../media/image80.emf"/><Relationship Id="rId9" Type="http://schemas.openxmlformats.org/officeDocument/2006/relationships/image" Target="../media/image84.emf"/><Relationship Id="rId10" Type="http://schemas.openxmlformats.org/officeDocument/2006/relationships/oleObject" Target="../embeddings/oleObject41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oleObject" Target="../embeddings/oleObject43.bin"/><Relationship Id="rId5" Type="http://schemas.openxmlformats.org/officeDocument/2006/relationships/image" Target="../media/image85.emf"/><Relationship Id="rId6" Type="http://schemas.openxmlformats.org/officeDocument/2006/relationships/oleObject" Target="../embeddings/oleObject44.bin"/><Relationship Id="rId7" Type="http://schemas.openxmlformats.org/officeDocument/2006/relationships/image" Target="../media/image86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4" Type="http://schemas.openxmlformats.org/officeDocument/2006/relationships/oleObject" Target="../embeddings/oleObject45.bin"/><Relationship Id="rId5" Type="http://schemas.openxmlformats.org/officeDocument/2006/relationships/image" Target="../media/image87.emf"/><Relationship Id="rId6" Type="http://schemas.openxmlformats.org/officeDocument/2006/relationships/oleObject" Target="../embeddings/oleObject46.bin"/><Relationship Id="rId7" Type="http://schemas.openxmlformats.org/officeDocument/2006/relationships/image" Target="../media/image88.emf"/><Relationship Id="rId8" Type="http://schemas.openxmlformats.org/officeDocument/2006/relationships/oleObject" Target="../embeddings/oleObject47.bin"/><Relationship Id="rId9" Type="http://schemas.openxmlformats.org/officeDocument/2006/relationships/image" Target="../media/image89.emf"/><Relationship Id="rId10" Type="http://schemas.openxmlformats.org/officeDocument/2006/relationships/oleObject" Target="../embeddings/oleObject48.bin"/><Relationship Id="rId11" Type="http://schemas.openxmlformats.org/officeDocument/2006/relationships/image" Target="../media/image90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4.emf"/><Relationship Id="rId12" Type="http://schemas.openxmlformats.org/officeDocument/2006/relationships/oleObject" Target="../embeddings/oleObject53.bin"/><Relationship Id="rId13" Type="http://schemas.openxmlformats.org/officeDocument/2006/relationships/image" Target="../media/image95.emf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6.xml"/><Relationship Id="rId4" Type="http://schemas.openxmlformats.org/officeDocument/2006/relationships/oleObject" Target="../embeddings/oleObject49.bin"/><Relationship Id="rId5" Type="http://schemas.openxmlformats.org/officeDocument/2006/relationships/image" Target="../media/image91.emf"/><Relationship Id="rId6" Type="http://schemas.openxmlformats.org/officeDocument/2006/relationships/oleObject" Target="../embeddings/oleObject50.bin"/><Relationship Id="rId7" Type="http://schemas.openxmlformats.org/officeDocument/2006/relationships/image" Target="../media/image92.emf"/><Relationship Id="rId8" Type="http://schemas.openxmlformats.org/officeDocument/2006/relationships/oleObject" Target="../embeddings/oleObject51.bin"/><Relationship Id="rId9" Type="http://schemas.openxmlformats.org/officeDocument/2006/relationships/image" Target="../media/image93.emf"/><Relationship Id="rId10" Type="http://schemas.openxmlformats.org/officeDocument/2006/relationships/oleObject" Target="../embeddings/oleObject52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oleObject" Target="../embeddings/oleObject54.bin"/><Relationship Id="rId5" Type="http://schemas.openxmlformats.org/officeDocument/2006/relationships/image" Target="../media/image96.emf"/><Relationship Id="rId6" Type="http://schemas.openxmlformats.org/officeDocument/2006/relationships/oleObject" Target="../embeddings/oleObject55.bin"/><Relationship Id="rId7" Type="http://schemas.openxmlformats.org/officeDocument/2006/relationships/image" Target="../media/image97.emf"/><Relationship Id="rId1" Type="http://schemas.openxmlformats.org/officeDocument/2006/relationships/vmlDrawing" Target="../drawings/vmlDrawing17.v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2.bin"/><Relationship Id="rId13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6" Type="http://schemas.openxmlformats.org/officeDocument/2006/relationships/image" Target="../media/image10.emf"/><Relationship Id="rId7" Type="http://schemas.openxmlformats.org/officeDocument/2006/relationships/image" Target="../media/image11.emf"/><Relationship Id="rId8" Type="http://schemas.openxmlformats.org/officeDocument/2006/relationships/image" Target="../media/image12.emf"/><Relationship Id="rId9" Type="http://schemas.openxmlformats.org/officeDocument/2006/relationships/image" Target="../media/image13.emf"/><Relationship Id="rId10" Type="http://schemas.openxmlformats.org/officeDocument/2006/relationships/oleObject" Target="../embeddings/oleObject1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8.tiff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7.emf"/><Relationship Id="rId12" Type="http://schemas.openxmlformats.org/officeDocument/2006/relationships/oleObject" Target="../embeddings/oleObject7.bin"/><Relationship Id="rId13" Type="http://schemas.openxmlformats.org/officeDocument/2006/relationships/image" Target="../media/image18.emf"/><Relationship Id="rId14" Type="http://schemas.openxmlformats.org/officeDocument/2006/relationships/oleObject" Target="../embeddings/oleObject8.bin"/><Relationship Id="rId15" Type="http://schemas.openxmlformats.org/officeDocument/2006/relationships/image" Target="../media/image19.emf"/><Relationship Id="rId16" Type="http://schemas.openxmlformats.org/officeDocument/2006/relationships/oleObject" Target="../embeddings/oleObject9.bin"/><Relationship Id="rId17" Type="http://schemas.openxmlformats.org/officeDocument/2006/relationships/image" Target="../media/image2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Relationship Id="rId4" Type="http://schemas.openxmlformats.org/officeDocument/2006/relationships/oleObject" Target="../embeddings/oleObject3.bin"/><Relationship Id="rId5" Type="http://schemas.openxmlformats.org/officeDocument/2006/relationships/image" Target="../media/image14.emf"/><Relationship Id="rId6" Type="http://schemas.openxmlformats.org/officeDocument/2006/relationships/oleObject" Target="../embeddings/oleObject4.bin"/><Relationship Id="rId7" Type="http://schemas.openxmlformats.org/officeDocument/2006/relationships/image" Target="../media/image15.emf"/><Relationship Id="rId8" Type="http://schemas.openxmlformats.org/officeDocument/2006/relationships/oleObject" Target="../embeddings/oleObject5.bin"/><Relationship Id="rId9" Type="http://schemas.openxmlformats.org/officeDocument/2006/relationships/image" Target="../media/image16.emf"/><Relationship Id="rId10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4.emf"/><Relationship Id="rId12" Type="http://schemas.openxmlformats.org/officeDocument/2006/relationships/oleObject" Target="../embeddings/oleObject14.bin"/><Relationship Id="rId13" Type="http://schemas.openxmlformats.org/officeDocument/2006/relationships/image" Target="../media/image25.emf"/><Relationship Id="rId14" Type="http://schemas.openxmlformats.org/officeDocument/2006/relationships/oleObject" Target="../embeddings/oleObject15.bin"/><Relationship Id="rId15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2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3.emf"/><Relationship Id="rId10" Type="http://schemas.openxmlformats.org/officeDocument/2006/relationships/oleObject" Target="../embeddings/oleObject13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sz="2800" dirty="0" smtClean="0"/>
              <a:t>Features II:</a:t>
            </a:r>
            <a:br>
              <a:rPr lang="da-DK" sz="2800" dirty="0" smtClean="0"/>
            </a:br>
            <a:r>
              <a:rPr lang="en-US" sz="2800" dirty="0" smtClean="0"/>
              <a:t>Detecting Interest Points and</a:t>
            </a:r>
            <a:br>
              <a:rPr lang="en-US" sz="2800" dirty="0" smtClean="0"/>
            </a:br>
            <a:r>
              <a:rPr lang="en-US" sz="2800" dirty="0" smtClean="0"/>
              <a:t>Matching</a:t>
            </a:r>
            <a:endParaRPr lang="da-DK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600" dirty="0"/>
              <a:t>Kim Steenstrup </a:t>
            </a:r>
            <a:r>
              <a:rPr lang="da-DK" sz="1600" dirty="0" smtClean="0"/>
              <a:t>Pedersen</a:t>
            </a:r>
            <a:endParaRPr lang="da-DK" sz="16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gradient vector field</a:t>
            </a:r>
            <a:endParaRPr lang="en-US" dirty="0"/>
          </a:p>
        </p:txBody>
      </p:sp>
      <p:pic>
        <p:nvPicPr>
          <p:cNvPr id="8" name="Content Placeholder 7" descr="small_patch_rgb.eps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04" b="-20804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5112"/>
            <a:ext cx="4038600" cy="3196139"/>
          </a:xfr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8750208"/>
              </p:ext>
            </p:extLst>
          </p:nvPr>
        </p:nvGraphicFramePr>
        <p:xfrm>
          <a:off x="4167535" y="548680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109" name="Equation" r:id="rId6" imgW="1028700" imgH="228600" progId="Equation.3">
                  <p:embed/>
                </p:oleObj>
              </mc:Choice>
              <mc:Fallback>
                <p:oleObj name="Equation" r:id="rId6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167535" y="548680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35696" y="6021288"/>
            <a:ext cx="59766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 are the intensity corners located?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4789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corners with Harris corner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Harris corners are defined as points of local maxima of the Harris corner measure:</a:t>
            </a:r>
          </a:p>
          <a:p>
            <a:endParaRPr lang="en-US" dirty="0" smtClean="0"/>
          </a:p>
          <a:p>
            <a:r>
              <a:rPr lang="en-US" dirty="0" smtClean="0"/>
              <a:t>Where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encode gradient information under the window G.</a:t>
            </a:r>
          </a:p>
          <a:p>
            <a:r>
              <a:rPr lang="en-US" i="1" dirty="0" smtClean="0"/>
              <a:t>R</a:t>
            </a:r>
            <a:r>
              <a:rPr lang="en-US" dirty="0" smtClean="0"/>
              <a:t> obtain maxima at intensity corners, but also for other structures.</a:t>
            </a:r>
            <a:endParaRPr lang="en-US" i="1" dirty="0" smtClean="0"/>
          </a:p>
          <a:p>
            <a:r>
              <a:rPr lang="en-US" dirty="0" smtClean="0"/>
              <a:t>This version is referred to as the improved or fixed scale Harris corner detector.</a:t>
            </a:r>
          </a:p>
          <a:p>
            <a:endParaRPr lang="en-US" dirty="0"/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879475" y="2479675"/>
          <a:ext cx="36099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2" name="Equation" r:id="rId4" imgW="1955800" imgH="203200" progId="Equation.3">
                  <p:embed/>
                </p:oleObj>
              </mc:Choice>
              <mc:Fallback>
                <p:oleObj name="Equation" r:id="rId4" imgW="19558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479675"/>
                        <a:ext cx="360997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76201" y="3511550"/>
          <a:ext cx="9067799" cy="88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73" name="Equation" r:id="rId6" imgW="5067300" imgH="495300" progId="Equation.3">
                  <p:embed/>
                </p:oleObj>
              </mc:Choice>
              <mc:Fallback>
                <p:oleObj name="Equation" r:id="rId6" imgW="5067300" imgH="495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1" y="3511550"/>
                        <a:ext cx="9067799" cy="8881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71513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gradient vector field</a:t>
            </a:r>
            <a:endParaRPr lang="en-US" dirty="0"/>
          </a:p>
        </p:txBody>
      </p:sp>
      <p:pic>
        <p:nvPicPr>
          <p:cNvPr id="10" name="Content Placeholder 9" descr="small_patch_rgb.eps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04" b="-20804"/>
          <a:stretch>
            <a:fillRect/>
          </a:stretch>
        </p:blipFill>
        <p:spPr/>
      </p:pic>
      <p:pic>
        <p:nvPicPr>
          <p:cNvPr id="11" name="Content Placeholder 10" descr="small_patch_gradients.eps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04" b="-20804"/>
          <a:stretch>
            <a:fillRect/>
          </a:stretch>
        </p:blipFill>
        <p:spPr/>
      </p:pic>
      <p:sp>
        <p:nvSpPr>
          <p:cNvPr id="5" name="Oval 4"/>
          <p:cNvSpPr/>
          <p:nvPr/>
        </p:nvSpPr>
        <p:spPr>
          <a:xfrm>
            <a:off x="6012160" y="3789040"/>
            <a:ext cx="1152128" cy="1152128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55916690"/>
              </p:ext>
            </p:extLst>
          </p:nvPr>
        </p:nvGraphicFramePr>
        <p:xfrm>
          <a:off x="5652120" y="6021288"/>
          <a:ext cx="1936138" cy="56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6" name="Equation" r:id="rId6" imgW="698500" imgH="203200" progId="Equation.3">
                  <p:embed/>
                </p:oleObj>
              </mc:Choice>
              <mc:Fallback>
                <p:oleObj name="Equation" r:id="rId6" imgW="698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52120" y="6021288"/>
                        <a:ext cx="1936138" cy="56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6" idx="0"/>
            <a:endCxn id="5" idx="4"/>
          </p:cNvCxnSpPr>
          <p:nvPr/>
        </p:nvCxnSpPr>
        <p:spPr>
          <a:xfrm flipH="1" flipV="1">
            <a:off x="6588224" y="4941168"/>
            <a:ext cx="31965" cy="108012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6239398"/>
              </p:ext>
            </p:extLst>
          </p:nvPr>
        </p:nvGraphicFramePr>
        <p:xfrm>
          <a:off x="4167535" y="548680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97" name="Equation" r:id="rId8" imgW="1028700" imgH="228600" progId="Equation.3">
                  <p:embed/>
                </p:oleObj>
              </mc:Choice>
              <mc:Fallback>
                <p:oleObj name="Equation" r:id="rId8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167535" y="548680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3764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728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291641"/>
              </p:ext>
            </p:extLst>
          </p:nvPr>
        </p:nvGraphicFramePr>
        <p:xfrm>
          <a:off x="2195736" y="1806575"/>
          <a:ext cx="3608388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0" name="Equation" r:id="rId6" imgW="1955800" imgH="203200" progId="Equation.3">
                  <p:embed/>
                </p:oleObj>
              </mc:Choice>
              <mc:Fallback>
                <p:oleObj name="Equation" r:id="rId6" imgW="19558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736" y="1806575"/>
                        <a:ext cx="3608388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283" name="Object 3"/>
          <p:cNvGraphicFramePr>
            <a:graphicFrameLocks noChangeAspect="1"/>
          </p:cNvGraphicFramePr>
          <p:nvPr/>
        </p:nvGraphicFramePr>
        <p:xfrm>
          <a:off x="76200" y="5562600"/>
          <a:ext cx="9067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451" name="Equation" r:id="rId8" imgW="5067300" imgH="495300" progId="Equation.3">
                  <p:embed/>
                </p:oleObj>
              </mc:Choice>
              <mc:Fallback>
                <p:oleObj name="Equation" r:id="rId8" imgW="5067300" imgH="495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62600"/>
                        <a:ext cx="906780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max. of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(multi-scale)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95454" y="2446338"/>
            <a:ext cx="4296491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212551" y="2465198"/>
            <a:ext cx="4223097" cy="2849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933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4879341"/>
              </p:ext>
            </p:extLst>
          </p:nvPr>
        </p:nvGraphicFramePr>
        <p:xfrm>
          <a:off x="2175867" y="1830214"/>
          <a:ext cx="4124325" cy="374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8" name="Equation" r:id="rId6" imgW="2235200" imgH="203200" progId="Equation.3">
                  <p:embed/>
                </p:oleObj>
              </mc:Choice>
              <mc:Fallback>
                <p:oleObj name="Equation" r:id="rId6" imgW="2235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5867" y="1830214"/>
                        <a:ext cx="4124325" cy="374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9331" name="Object 3"/>
          <p:cNvGraphicFramePr>
            <a:graphicFrameLocks noChangeAspect="1"/>
          </p:cNvGraphicFramePr>
          <p:nvPr/>
        </p:nvGraphicFramePr>
        <p:xfrm>
          <a:off x="76200" y="5562600"/>
          <a:ext cx="9067800" cy="887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99" name="Equation" r:id="rId8" imgW="5067300" imgH="495300" progId="Equation.3">
                  <p:embed/>
                </p:oleObj>
              </mc:Choice>
              <mc:Fallback>
                <p:oleObj name="Equation" r:id="rId8" imgW="5067300" imgH="495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5562600"/>
                        <a:ext cx="9067800" cy="8874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251520" y="1743199"/>
            <a:ext cx="1944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Find max. of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So which detectors are the best?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000" dirty="0" smtClean="0"/>
              <a:t>Based on joint work with Anders Dahl and </a:t>
            </a:r>
            <a:r>
              <a:rPr lang="en-US" sz="2000" dirty="0" err="1" smtClean="0"/>
              <a:t>Henrik</a:t>
            </a:r>
            <a:r>
              <a:rPr lang="en-US" sz="2000" dirty="0" smtClean="0"/>
              <a:t> </a:t>
            </a:r>
            <a:r>
              <a:rPr lang="en-US" sz="2000" dirty="0" err="1" smtClean="0"/>
              <a:t>Aanæs</a:t>
            </a:r>
            <a:r>
              <a:rPr lang="en-US" sz="2000" dirty="0" smtClean="0"/>
              <a:t> from DTU</a:t>
            </a:r>
          </a:p>
          <a:p>
            <a:pPr algn="ctr">
              <a:buNone/>
            </a:pPr>
            <a:r>
              <a:rPr lang="en-US" sz="2000" dirty="0" smtClean="0"/>
              <a:t>Interesting Interest Points. </a:t>
            </a:r>
          </a:p>
          <a:p>
            <a:pPr algn="ctr">
              <a:buNone/>
            </a:pPr>
            <a:r>
              <a:rPr lang="en-US" sz="2000" dirty="0" smtClean="0"/>
              <a:t>International Journal of Computer Vision, 97:18 – 35, 2012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Image Formation </a:t>
            </a:r>
            <a:r>
              <a:rPr lang="en-US" dirty="0" smtClean="0"/>
              <a:t>Process:</a:t>
            </a:r>
            <a:br>
              <a:rPr lang="en-US" dirty="0" smtClean="0"/>
            </a:br>
            <a:r>
              <a:rPr lang="en-US" dirty="0" smtClean="0"/>
              <a:t>We need controlled ground truth for comparison</a:t>
            </a:r>
            <a:endParaRPr lang="en-US" dirty="0"/>
          </a:p>
        </p:txBody>
      </p:sp>
      <p:pic>
        <p:nvPicPr>
          <p:cNvPr id="4096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27313" y="1916113"/>
            <a:ext cx="4181475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11188" y="5445125"/>
            <a:ext cx="7273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We Want to Control it All in a Systematic Way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DSC_001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838" y="908050"/>
            <a:ext cx="4838700" cy="868363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Method:</a:t>
            </a:r>
            <a:b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</a:rPr>
              <a:t>Play Around with Robots </a:t>
            </a:r>
            <a:r>
              <a:rPr lang="en-GB">
                <a:solidFill>
                  <a:srgbClr val="00B05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sym typeface="Wingdings" charset="2"/>
              </a:rPr>
              <a:t></a:t>
            </a:r>
            <a:endParaRPr lang="en-GB">
              <a:solidFill>
                <a:srgbClr val="00B050"/>
              </a:solidFill>
              <a:effectLst>
                <a:outerShdw blurRad="38100" dist="38100" dir="2700000" algn="tl">
                  <a:srgbClr val="DDDDDD"/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/>
              <a:t>Method:</a:t>
            </a:r>
            <a:r>
              <a:rPr lang="en-GB"/>
              <a:t/>
            </a:r>
            <a:br>
              <a:rPr lang="en-GB"/>
            </a:br>
            <a:r>
              <a:rPr lang="en-GB"/>
              <a:t>A Configurable Computer Vision Workbench</a:t>
            </a:r>
          </a:p>
        </p:txBody>
      </p:sp>
      <p:pic>
        <p:nvPicPr>
          <p:cNvPr id="44035" name="Picture 3" descr="SetUp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33600"/>
            <a:ext cx="6289675" cy="2520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1066800" y="4876800"/>
            <a:ext cx="6553200" cy="1219200"/>
            <a:chOff x="762000" y="4953000"/>
            <a:chExt cx="6553200" cy="1219200"/>
          </a:xfrm>
        </p:grpSpPr>
        <p:sp>
          <p:nvSpPr>
            <p:cNvPr id="44037" name="TextBox 3"/>
            <p:cNvSpPr txBox="1">
              <a:spLocks noChangeArrowheads="1"/>
            </p:cNvSpPr>
            <p:nvPr/>
          </p:nvSpPr>
          <p:spPr bwMode="auto">
            <a:xfrm>
              <a:off x="762000" y="4953000"/>
              <a:ext cx="2694969" cy="12003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GB"/>
                <a:t>Controlled/Measured:</a:t>
              </a:r>
            </a:p>
            <a:p>
              <a:pPr>
                <a:buFont typeface="Arial" charset="0"/>
                <a:buChar char="•"/>
              </a:pPr>
              <a:r>
                <a:rPr lang="en-GB">
                  <a:solidFill>
                    <a:schemeClr val="tx2"/>
                  </a:solidFill>
                </a:rPr>
                <a:t> Scene</a:t>
              </a:r>
            </a:p>
            <a:p>
              <a:pPr>
                <a:buFont typeface="Arial" charset="0"/>
                <a:buChar char="•"/>
              </a:pPr>
              <a:r>
                <a:rPr lang="en-GB">
                  <a:solidFill>
                    <a:schemeClr val="tx2"/>
                  </a:solidFill>
                </a:rPr>
                <a:t> Geometry</a:t>
              </a:r>
            </a:p>
            <a:p>
              <a:pPr>
                <a:buFont typeface="Arial" charset="0"/>
                <a:buChar char="•"/>
              </a:pPr>
              <a:r>
                <a:rPr lang="en-GB">
                  <a:solidFill>
                    <a:schemeClr val="tx2"/>
                  </a:solidFill>
                </a:rPr>
                <a:t> Camera position</a:t>
              </a:r>
            </a:p>
          </p:txBody>
        </p:sp>
        <p:sp>
          <p:nvSpPr>
            <p:cNvPr id="44038" name="TextBox 4"/>
            <p:cNvSpPr txBox="1">
              <a:spLocks noChangeArrowheads="1"/>
            </p:cNvSpPr>
            <p:nvPr/>
          </p:nvSpPr>
          <p:spPr bwMode="auto">
            <a:xfrm>
              <a:off x="3276600" y="5248870"/>
              <a:ext cx="4038600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>
                <a:buFont typeface="Arial" charset="0"/>
                <a:buChar char="•"/>
              </a:pPr>
              <a:r>
                <a:rPr lang="en-GB">
                  <a:solidFill>
                    <a:schemeClr val="tx2"/>
                  </a:solidFill>
                </a:rPr>
                <a:t> Camera Optics</a:t>
              </a:r>
            </a:p>
            <a:p>
              <a:pPr>
                <a:buFont typeface="Arial" charset="0"/>
                <a:buChar char="•"/>
              </a:pPr>
              <a:r>
                <a:rPr lang="en-GB">
                  <a:solidFill>
                    <a:schemeClr val="tx2"/>
                  </a:solidFill>
                </a:rPr>
                <a:t> Light</a:t>
              </a:r>
            </a:p>
            <a:p>
              <a:endParaRPr lang="en-GB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0"/>
              <a:t>Method:</a:t>
            </a:r>
            <a:r>
              <a:rPr lang="en-GB"/>
              <a:t/>
            </a:r>
            <a:br>
              <a:rPr lang="en-GB"/>
            </a:br>
            <a:r>
              <a:rPr lang="en-GB"/>
              <a:t>A Configurable Computer Vision Workbench</a:t>
            </a:r>
            <a:endParaRPr lang="da-DK"/>
          </a:p>
        </p:txBody>
      </p:sp>
      <p:pic>
        <p:nvPicPr>
          <p:cNvPr id="45059" name="Picture 6" descr="DSC_009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6410325" cy="428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 and next couple of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the problem of matching two or more images</a:t>
            </a:r>
          </a:p>
          <a:p>
            <a:endParaRPr lang="en-US" dirty="0" smtClean="0"/>
          </a:p>
          <a:p>
            <a:r>
              <a:rPr lang="en-US" dirty="0" smtClean="0"/>
              <a:t>Today we wrap up the problem of detecting good locations to match.</a:t>
            </a:r>
          </a:p>
          <a:p>
            <a:endParaRPr lang="en-US" dirty="0" smtClean="0"/>
          </a:p>
          <a:p>
            <a:r>
              <a:rPr lang="en-US" dirty="0" smtClean="0"/>
              <a:t>Then we switch our attention to how to perform the actual matching.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Light</a:t>
            </a:r>
          </a:p>
        </p:txBody>
      </p:sp>
      <p:pic>
        <p:nvPicPr>
          <p:cNvPr id="46083" name="Picture 5" descr="LightSt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660525"/>
            <a:ext cx="5400675" cy="3856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4" name="TextBox 2"/>
          <p:cNvSpPr txBox="1">
            <a:spLocks noChangeArrowheads="1"/>
          </p:cNvSpPr>
          <p:nvPr/>
        </p:nvSpPr>
        <p:spPr bwMode="auto">
          <a:xfrm>
            <a:off x="1185863" y="5876925"/>
            <a:ext cx="6951662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200"/>
              <a:t>“</a:t>
            </a:r>
            <a:r>
              <a:rPr lang="en-US" sz="1200" b="1"/>
              <a:t>A Lighting Reproduction Approach to Live-Action Compositing</a:t>
            </a:r>
            <a:r>
              <a:rPr lang="en-US" sz="1200"/>
              <a:t> “, Debevec et al.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Recording – Fast forward</a:t>
            </a:r>
          </a:p>
        </p:txBody>
      </p:sp>
      <p:pic>
        <p:nvPicPr>
          <p:cNvPr id="48131" name="Picture 3" descr="/Volumes/Home/kimstp/Dropbox/Features/dtuRobotMovie.m4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 bwMode="auto">
          <a:xfrm>
            <a:off x="1331913" y="1520825"/>
            <a:ext cx="6192837" cy="464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81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8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131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cs typeface="+mj-cs"/>
              </a:rPr>
              <a:t>Feature Matching Evaluation</a:t>
            </a:r>
            <a:endParaRPr lang="en-US" dirty="0">
              <a:cs typeface="+mj-cs"/>
            </a:endParaRPr>
          </a:p>
        </p:txBody>
      </p:sp>
      <p:sp>
        <p:nvSpPr>
          <p:cNvPr id="49155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we used it for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set:</a:t>
            </a:r>
            <a:br>
              <a:rPr lang="en-US"/>
            </a:br>
            <a:r>
              <a:rPr lang="en-US"/>
              <a:t>60 Scenes, 119 Positions</a:t>
            </a:r>
          </a:p>
        </p:txBody>
      </p:sp>
      <p:graphicFrame>
        <p:nvGraphicFramePr>
          <p:cNvPr id="50178" name="Object 11"/>
          <p:cNvGraphicFramePr>
            <a:graphicFrameLocks noGrp="1" noChangeAspect="1"/>
          </p:cNvGraphicFramePr>
          <p:nvPr>
            <p:ph idx="1"/>
          </p:nvPr>
        </p:nvGraphicFramePr>
        <p:xfrm>
          <a:off x="2438400" y="1981200"/>
          <a:ext cx="3817938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16" name="Acrobat Document" r:id="rId4" imgW="3340100" imgH="2870200" progId="">
                  <p:embed/>
                </p:oleObj>
              </mc:Choice>
              <mc:Fallback>
                <p:oleObj name="Acrobat Document" r:id="rId4" imgW="3340100" imgH="2870200" progId="">
                  <p:embed/>
                  <p:pic>
                    <p:nvPicPr>
                      <p:cNvPr id="0" name="Object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981200"/>
                        <a:ext cx="3817938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4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en-US"/>
              <a:t>Sample Scenes – 60 in All</a:t>
            </a:r>
          </a:p>
        </p:txBody>
      </p:sp>
      <p:graphicFrame>
        <p:nvGraphicFramePr>
          <p:cNvPr id="51202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438400" y="325755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2" name="Acrobat Document" r:id="rId4" imgW="1930400" imgH="1447800" progId="">
                  <p:embed/>
                </p:oleObj>
              </mc:Choice>
              <mc:Fallback>
                <p:oleObj name="Acrobat Document" r:id="rId4" imgW="1930400" imgH="1447800" progId="">
                  <p:embed/>
                  <p:pic>
                    <p:nvPicPr>
                      <p:cNvPr id="0" name="Object 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25755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3" name="Object 17"/>
          <p:cNvGraphicFramePr>
            <a:graphicFrameLocks noChangeAspect="1"/>
          </p:cNvGraphicFramePr>
          <p:nvPr/>
        </p:nvGraphicFramePr>
        <p:xfrm>
          <a:off x="395288" y="1622425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3" name="Acrobat Document" r:id="rId6" imgW="1930400" imgH="1447800" progId="">
                  <p:embed/>
                </p:oleObj>
              </mc:Choice>
              <mc:Fallback>
                <p:oleObj name="Acrobat Document" r:id="rId6" imgW="1930400" imgH="1447800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622425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4" name="Object 18"/>
          <p:cNvGraphicFramePr>
            <a:graphicFrameLocks noChangeAspect="1"/>
          </p:cNvGraphicFramePr>
          <p:nvPr/>
        </p:nvGraphicFramePr>
        <p:xfrm>
          <a:off x="2438400" y="16002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4" name="Acrobat Document" r:id="rId8" imgW="1930400" imgH="1447800" progId="">
                  <p:embed/>
                </p:oleObj>
              </mc:Choice>
              <mc:Fallback>
                <p:oleObj name="Acrobat Document" r:id="rId8" imgW="1930400" imgH="1447800" progId="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16002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5" name="Object 19"/>
          <p:cNvGraphicFramePr>
            <a:graphicFrameLocks noChangeAspect="1"/>
          </p:cNvGraphicFramePr>
          <p:nvPr/>
        </p:nvGraphicFramePr>
        <p:xfrm>
          <a:off x="6553200" y="16002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5" name="Acrobat Document" r:id="rId10" imgW="1930400" imgH="1447800" progId="">
                  <p:embed/>
                </p:oleObj>
              </mc:Choice>
              <mc:Fallback>
                <p:oleObj name="Acrobat Document" r:id="rId10" imgW="1930400" imgH="1447800" progId="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16002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6" name="Object 20"/>
          <p:cNvGraphicFramePr>
            <a:graphicFrameLocks noChangeAspect="1"/>
          </p:cNvGraphicFramePr>
          <p:nvPr/>
        </p:nvGraphicFramePr>
        <p:xfrm>
          <a:off x="4495800" y="16002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6" name="Acrobat Document" r:id="rId12" imgW="1930400" imgH="1447800" progId="">
                  <p:embed/>
                </p:oleObj>
              </mc:Choice>
              <mc:Fallback>
                <p:oleObj name="Acrobat Document" r:id="rId12" imgW="1930400" imgH="1447800" progId="">
                  <p:embed/>
                  <p:pic>
                    <p:nvPicPr>
                      <p:cNvPr id="0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6002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7" name="Object 21"/>
          <p:cNvGraphicFramePr>
            <a:graphicFrameLocks noChangeAspect="1"/>
          </p:cNvGraphicFramePr>
          <p:nvPr/>
        </p:nvGraphicFramePr>
        <p:xfrm>
          <a:off x="381000" y="325755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7" name="Acrobat Document" r:id="rId14" imgW="1930400" imgH="1447800" progId="">
                  <p:embed/>
                </p:oleObj>
              </mc:Choice>
              <mc:Fallback>
                <p:oleObj name="Acrobat Document" r:id="rId14" imgW="1930400" imgH="1447800" progId="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325755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8" name="Object 23"/>
          <p:cNvGraphicFramePr>
            <a:graphicFrameLocks noChangeAspect="1"/>
          </p:cNvGraphicFramePr>
          <p:nvPr/>
        </p:nvGraphicFramePr>
        <p:xfrm>
          <a:off x="6553200" y="325755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8" name="Acrobat Document" r:id="rId16" imgW="1930400" imgH="1447800" progId="">
                  <p:embed/>
                </p:oleObj>
              </mc:Choice>
              <mc:Fallback>
                <p:oleObj name="Acrobat Document" r:id="rId16" imgW="1930400" imgH="1447800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325755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09" name="Object 24"/>
          <p:cNvGraphicFramePr>
            <a:graphicFrameLocks noChangeAspect="1"/>
          </p:cNvGraphicFramePr>
          <p:nvPr/>
        </p:nvGraphicFramePr>
        <p:xfrm>
          <a:off x="4495800" y="325755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29" name="Acrobat Document" r:id="rId18" imgW="1930400" imgH="1447800" progId="">
                  <p:embed/>
                </p:oleObj>
              </mc:Choice>
              <mc:Fallback>
                <p:oleObj name="Acrobat Document" r:id="rId18" imgW="1930400" imgH="1447800" progId="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325755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0" name="Object 25"/>
          <p:cNvGraphicFramePr>
            <a:graphicFrameLocks noChangeAspect="1"/>
          </p:cNvGraphicFramePr>
          <p:nvPr/>
        </p:nvGraphicFramePr>
        <p:xfrm>
          <a:off x="381000" y="48006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0" name="Acrobat Document" r:id="rId20" imgW="1930400" imgH="1447800" progId="">
                  <p:embed/>
                </p:oleObj>
              </mc:Choice>
              <mc:Fallback>
                <p:oleObj name="Acrobat Document" r:id="rId20" imgW="1930400" imgH="1447800" progId="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48006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1" name="Object 26"/>
          <p:cNvGraphicFramePr>
            <a:graphicFrameLocks noChangeAspect="1"/>
          </p:cNvGraphicFramePr>
          <p:nvPr/>
        </p:nvGraphicFramePr>
        <p:xfrm>
          <a:off x="2438400" y="48006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1" name="Acrobat Document" r:id="rId22" imgW="1930400" imgH="1447800" progId="">
                  <p:embed/>
                </p:oleObj>
              </mc:Choice>
              <mc:Fallback>
                <p:oleObj name="Acrobat Document" r:id="rId22" imgW="1930400" imgH="1447800" progId="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48006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2" name="Object 27"/>
          <p:cNvGraphicFramePr>
            <a:graphicFrameLocks noChangeAspect="1"/>
          </p:cNvGraphicFramePr>
          <p:nvPr/>
        </p:nvGraphicFramePr>
        <p:xfrm>
          <a:off x="4495800" y="48006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2" name="Acrobat Document" r:id="rId24" imgW="1930400" imgH="1447800" progId="">
                  <p:embed/>
                </p:oleObj>
              </mc:Choice>
              <mc:Fallback>
                <p:oleObj name="Acrobat Document" r:id="rId24" imgW="1930400" imgH="1447800" progId="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48006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13" name="Object 28"/>
          <p:cNvGraphicFramePr>
            <a:graphicFrameLocks noChangeAspect="1"/>
          </p:cNvGraphicFramePr>
          <p:nvPr/>
        </p:nvGraphicFramePr>
        <p:xfrm>
          <a:off x="6553200" y="4800600"/>
          <a:ext cx="1905000" cy="1428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233" name="Acrobat Document" r:id="rId26" imgW="1930400" imgH="1447800" progId="">
                  <p:embed/>
                </p:oleObj>
              </mc:Choice>
              <mc:Fallback>
                <p:oleObj name="Acrobat Document" r:id="rId26" imgW="1930400" imgH="1447800" progId="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3200" y="4800600"/>
                        <a:ext cx="1905000" cy="1428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Example</a:t>
            </a:r>
          </a:p>
        </p:txBody>
      </p:sp>
      <p:pic>
        <p:nvPicPr>
          <p:cNvPr id="52227" name="Picture 3" descr="/Volumes/Home/kimstp/Dropbox/Features/moive2.mov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 bwMode="auto">
          <a:xfrm>
            <a:off x="1371600" y="1600200"/>
            <a:ext cx="59944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33" fill="hold"/>
                                        <p:tgtEl>
                                          <p:spTgt spid="52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222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22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22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2227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Light</a:t>
            </a:r>
          </a:p>
        </p:txBody>
      </p:sp>
      <p:pic>
        <p:nvPicPr>
          <p:cNvPr id="54275" name="Picture 4" descr="lightSetting_horizonta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950" y="2205038"/>
            <a:ext cx="8928100" cy="2759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Ground ‘Truth’ Via Structured Light</a:t>
            </a:r>
          </a:p>
        </p:txBody>
      </p:sp>
      <p:pic>
        <p:nvPicPr>
          <p:cNvPr id="53251" name="Picture 9" descr="3D_plot1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5375" y="1916113"/>
            <a:ext cx="5400675" cy="451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3252" name="Picture 10" descr="Img025_mea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844675"/>
            <a:ext cx="3598863" cy="269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Our Analysis:</a:t>
            </a:r>
            <a:br>
              <a:rPr lang="en-US"/>
            </a:br>
            <a:r>
              <a:rPr lang="en-US" sz="1800"/>
              <a:t> Investigate the recall rate of Interest Point Detectors</a:t>
            </a:r>
          </a:p>
        </p:txBody>
      </p:sp>
      <p:sp>
        <p:nvSpPr>
          <p:cNvPr id="583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611188" y="3500438"/>
            <a:ext cx="7772400" cy="2449512"/>
          </a:xfrm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400" u="sng" dirty="0" smtClean="0"/>
              <a:t>Detectors </a:t>
            </a:r>
            <a:r>
              <a:rPr lang="en-US" sz="1400" u="sng" dirty="0"/>
              <a:t>u</a:t>
            </a:r>
            <a:r>
              <a:rPr lang="en-US" sz="1400" u="sng" dirty="0" smtClean="0"/>
              <a:t>sed</a:t>
            </a:r>
            <a:r>
              <a:rPr lang="en-US" sz="1400" u="sng" dirty="0"/>
              <a:t>: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Harris and Hessian Corner Detectors		</a:t>
            </a:r>
            <a:r>
              <a:rPr lang="en-US" sz="1400" dirty="0" err="1"/>
              <a:t>Mikolajczyk</a:t>
            </a:r>
            <a:r>
              <a:rPr lang="en-US" sz="1400" dirty="0"/>
              <a:t> &amp; </a:t>
            </a:r>
            <a:r>
              <a:rPr lang="en-US" sz="1400" dirty="0" err="1"/>
              <a:t>Schmid</a:t>
            </a:r>
            <a:r>
              <a:rPr lang="en-US" sz="1400" dirty="0"/>
              <a:t> 2004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Plain 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Laplace</a:t>
            </a:r>
          </a:p>
          <a:p>
            <a:pPr lvl="1">
              <a:lnSpc>
                <a:spcPct val="80000"/>
              </a:lnSpc>
            </a:pPr>
            <a:r>
              <a:rPr lang="en-US" sz="1400" dirty="0"/>
              <a:t>Affine</a:t>
            </a:r>
          </a:p>
          <a:p>
            <a:pPr lvl="1">
              <a:lnSpc>
                <a:spcPct val="80000"/>
              </a:lnSpc>
            </a:pPr>
            <a:endParaRPr lang="en-US" sz="1400" dirty="0"/>
          </a:p>
          <a:p>
            <a:pPr>
              <a:lnSpc>
                <a:spcPct val="80000"/>
              </a:lnSpc>
            </a:pPr>
            <a:r>
              <a:rPr lang="en-US" sz="1400" dirty="0"/>
              <a:t>MSER					</a:t>
            </a:r>
            <a:r>
              <a:rPr lang="en-US" sz="1400" dirty="0" err="1"/>
              <a:t>Matas</a:t>
            </a:r>
            <a:r>
              <a:rPr lang="en-US" sz="1400" dirty="0"/>
              <a:t> et al. 2004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Intensity &amp; Edge Based Regions		</a:t>
            </a:r>
            <a:r>
              <a:rPr lang="en-US" sz="1400" dirty="0" err="1"/>
              <a:t>Tuytelaars</a:t>
            </a:r>
            <a:r>
              <a:rPr lang="en-US" sz="1400" dirty="0"/>
              <a:t> &amp; Van </a:t>
            </a:r>
            <a:r>
              <a:rPr lang="en-US" sz="1400" dirty="0" err="1"/>
              <a:t>Gool</a:t>
            </a:r>
            <a:r>
              <a:rPr lang="en-US" sz="1400" dirty="0"/>
              <a:t> 2009</a:t>
            </a:r>
          </a:p>
          <a:p>
            <a:pPr>
              <a:lnSpc>
                <a:spcPct val="80000"/>
              </a:lnSpc>
            </a:pPr>
            <a:r>
              <a:rPr lang="en-US" sz="1400" dirty="0"/>
              <a:t>Fast Corner detector			</a:t>
            </a:r>
            <a:r>
              <a:rPr lang="en-US" sz="1400" dirty="0" err="1"/>
              <a:t>Trajkovic</a:t>
            </a:r>
            <a:r>
              <a:rPr lang="en-US" sz="1400" dirty="0"/>
              <a:t> &amp; Hedley </a:t>
            </a:r>
            <a:r>
              <a:rPr lang="en-US" sz="1400" dirty="0" smtClean="0"/>
              <a:t>1998</a:t>
            </a:r>
          </a:p>
          <a:p>
            <a:pPr>
              <a:lnSpc>
                <a:spcPct val="80000"/>
              </a:lnSpc>
            </a:pPr>
            <a:r>
              <a:rPr lang="en-US" sz="1400" dirty="0" err="1" smtClean="0"/>
              <a:t>DoG</a:t>
            </a:r>
            <a:r>
              <a:rPr lang="en-US" sz="1400" dirty="0" smtClean="0"/>
              <a:t>					Lowe 2004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sz="1400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sz="1400" dirty="0"/>
              <a:t>Implementations downloaded of the net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695450" y="2133600"/>
          <a:ext cx="5372100" cy="982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84" name="Equation" r:id="rId4" imgW="1943100" imgH="355600" progId="Equation.3">
                  <p:embed/>
                </p:oleObj>
              </mc:Choice>
              <mc:Fallback>
                <p:oleObj name="Equation" r:id="rId4" imgW="1943100" imgH="355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5450" y="2133600"/>
                        <a:ext cx="5372100" cy="982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Criteria:</a:t>
            </a:r>
            <a:br>
              <a:rPr lang="en-GB"/>
            </a:br>
            <a:r>
              <a:rPr lang="en-GB"/>
              <a:t>Determining the Correctness of a Match</a:t>
            </a:r>
          </a:p>
        </p:txBody>
      </p:sp>
      <p:pic>
        <p:nvPicPr>
          <p:cNvPr id="7" name="Picture 6" descr="descrptorCriteria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073" y="1252638"/>
            <a:ext cx="4341127" cy="5833962"/>
          </a:xfrm>
          <a:prstGeom prst="rect">
            <a:avLst/>
          </a:prstGeom>
        </p:spPr>
      </p:pic>
      <p:pic>
        <p:nvPicPr>
          <p:cNvPr id="5" name="Picture 4" descr="correspondence.pd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4404044"/>
            <a:ext cx="4686300" cy="2301556"/>
          </a:xfrm>
          <a:prstGeom prst="rect">
            <a:avLst/>
          </a:prstGeom>
        </p:spPr>
      </p:pic>
      <p:pic>
        <p:nvPicPr>
          <p:cNvPr id="9" name="Picture 5" descr="Fmatrix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8600" y="1389236"/>
            <a:ext cx="5849937" cy="326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3505200" y="22860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Epipolar</a:t>
            </a:r>
            <a:r>
              <a:rPr lang="en-US" sz="1000" dirty="0" smtClean="0"/>
              <a:t> line</a:t>
            </a:r>
            <a:endParaRPr lang="en-US" sz="1000" dirty="0"/>
          </a:p>
        </p:txBody>
      </p:sp>
      <p:sp>
        <p:nvSpPr>
          <p:cNvPr id="11" name="TextBox 10"/>
          <p:cNvSpPr txBox="1"/>
          <p:nvPr/>
        </p:nvSpPr>
        <p:spPr>
          <a:xfrm>
            <a:off x="3124200" y="3182779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Epipole</a:t>
            </a:r>
            <a:endParaRPr 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828800" y="32766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Baseline</a:t>
            </a:r>
            <a:endParaRPr lang="en-US" sz="1000" dirty="0"/>
          </a:p>
        </p:txBody>
      </p:sp>
      <p:sp>
        <p:nvSpPr>
          <p:cNvPr id="13" name="TextBox 12"/>
          <p:cNvSpPr txBox="1"/>
          <p:nvPr/>
        </p:nvSpPr>
        <p:spPr>
          <a:xfrm>
            <a:off x="1828800" y="2819400"/>
            <a:ext cx="10668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 smtClean="0"/>
              <a:t>Epipolar</a:t>
            </a:r>
            <a:r>
              <a:rPr lang="en-US" sz="1000" dirty="0" smtClean="0"/>
              <a:t> plane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7410604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 Question:</a:t>
            </a:r>
            <a:br>
              <a:rPr lang="da-DK"/>
            </a:br>
            <a:r>
              <a:rPr lang="da-DK"/>
              <a:t>Where did the underlying 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 of Position</a:t>
            </a:r>
          </a:p>
        </p:txBody>
      </p:sp>
      <p:graphicFrame>
        <p:nvGraphicFramePr>
          <p:cNvPr id="60418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195513" y="1905000"/>
          <a:ext cx="4232275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32" name="Acrobat Document" r:id="rId3" imgW="3340100" imgH="2870200" progId="">
                  <p:embed/>
                </p:oleObj>
              </mc:Choice>
              <mc:Fallback>
                <p:oleObj name="Acrobat Document" r:id="rId3" imgW="3340100" imgH="2870200" progId="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5513" y="1905000"/>
                        <a:ext cx="4232275" cy="363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388" y="76200"/>
            <a:ext cx="7772400" cy="1143000"/>
          </a:xfrm>
        </p:spPr>
        <p:txBody>
          <a:bodyPr/>
          <a:lstStyle/>
          <a:p>
            <a:r>
              <a:rPr lang="en-US" dirty="0"/>
              <a:t>Effect of position</a:t>
            </a:r>
          </a:p>
        </p:txBody>
      </p:sp>
      <p:pic>
        <p:nvPicPr>
          <p:cNvPr id="59395" name="Picture 2" descr="C:\Work\Misc Presentation\England2012\RecallRateMain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42988" y="981075"/>
            <a:ext cx="6337300" cy="518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Effects of light</a:t>
            </a:r>
          </a:p>
        </p:txBody>
      </p:sp>
      <p:pic>
        <p:nvPicPr>
          <p:cNvPr id="62467" name="Picture 2" descr="C:\Work\Misc Presentation\England2012\RecallLigh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73250" y="1773238"/>
            <a:ext cx="5362575" cy="417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>
          <a:xfrm>
            <a:off x="395288" y="44450"/>
            <a:ext cx="7772400" cy="114300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smtClean="0"/>
              <a:t>challenge to handle </a:t>
            </a:r>
            <a:r>
              <a:rPr lang="en-US" dirty="0"/>
              <a:t>c</a:t>
            </a:r>
            <a:r>
              <a:rPr lang="en-US" dirty="0" smtClean="0"/>
              <a:t>hanging </a:t>
            </a:r>
            <a:r>
              <a:rPr lang="en-US" dirty="0"/>
              <a:t>l</a:t>
            </a:r>
            <a:r>
              <a:rPr lang="en-US" dirty="0" smtClean="0"/>
              <a:t>ight </a:t>
            </a:r>
            <a:endParaRPr lang="en-US" dirty="0"/>
          </a:p>
        </p:txBody>
      </p:sp>
      <p:pic>
        <p:nvPicPr>
          <p:cNvPr id="63491" name="Picture 5" descr="cvpr2010_Texture&amp;Ligh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175" y="1816100"/>
            <a:ext cx="489585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 of First </a:t>
            </a:r>
            <a:r>
              <a:rPr lang="en-US" dirty="0" smtClean="0"/>
              <a:t>Stage </a:t>
            </a:r>
            <a:r>
              <a:rPr lang="en-US" dirty="0"/>
              <a:t>Findings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Performance drops with increasing view angle and distance to scene.</a:t>
            </a:r>
            <a:endParaRPr lang="en-US" dirty="0"/>
          </a:p>
          <a:p>
            <a:r>
              <a:rPr lang="en-US" dirty="0" smtClean="0"/>
              <a:t>Light </a:t>
            </a:r>
            <a:r>
              <a:rPr lang="en-US" dirty="0"/>
              <a:t>is more disruptive than </a:t>
            </a:r>
            <a:r>
              <a:rPr lang="en-US" dirty="0" smtClean="0"/>
              <a:t>position (</a:t>
            </a:r>
            <a:r>
              <a:rPr lang="en-US" dirty="0"/>
              <a:t>angle &amp; scale)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Best </a:t>
            </a:r>
            <a:r>
              <a:rPr lang="en-US" dirty="0" smtClean="0"/>
              <a:t>Performers are:</a:t>
            </a:r>
            <a:endParaRPr lang="en-US" dirty="0"/>
          </a:p>
          <a:p>
            <a:pPr lvl="1"/>
            <a:r>
              <a:rPr lang="en-US" dirty="0"/>
              <a:t>Harris </a:t>
            </a:r>
            <a:r>
              <a:rPr lang="en-US" dirty="0" smtClean="0"/>
              <a:t>Variants</a:t>
            </a:r>
          </a:p>
          <a:p>
            <a:pPr lvl="1"/>
            <a:r>
              <a:rPr lang="en-US" dirty="0" err="1"/>
              <a:t>DoG</a:t>
            </a:r>
            <a:r>
              <a:rPr lang="en-US" dirty="0"/>
              <a:t> (</a:t>
            </a:r>
            <a:r>
              <a:rPr lang="en-US" dirty="0" smtClean="0"/>
              <a:t>SIFT Blobs)</a:t>
            </a:r>
            <a:endParaRPr lang="en-US" dirty="0"/>
          </a:p>
          <a:p>
            <a:pPr lvl="1"/>
            <a:r>
              <a:rPr lang="en-US" dirty="0"/>
              <a:t>MSER</a:t>
            </a:r>
          </a:p>
          <a:p>
            <a:pPr lvl="1"/>
            <a:r>
              <a:rPr lang="en-US" dirty="0"/>
              <a:t>Hessian Laplace </a:t>
            </a:r>
            <a:r>
              <a:rPr lang="en-US" dirty="0" smtClean="0"/>
              <a:t>Variants</a:t>
            </a:r>
          </a:p>
          <a:p>
            <a:r>
              <a:rPr lang="en-US" dirty="0" smtClean="0"/>
              <a:t>Observations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DoG</a:t>
            </a:r>
            <a:r>
              <a:rPr lang="en-US" dirty="0"/>
              <a:t> (</a:t>
            </a:r>
            <a:r>
              <a:rPr lang="en-US" dirty="0" smtClean="0"/>
              <a:t>SIFT Blobs) </a:t>
            </a:r>
            <a:r>
              <a:rPr lang="en-US" dirty="0"/>
              <a:t>is much better than Hessian Laplace.</a:t>
            </a:r>
          </a:p>
          <a:p>
            <a:pPr lvl="1"/>
            <a:r>
              <a:rPr lang="en-US" dirty="0"/>
              <a:t>Plain Harris is better than extensions, when scale does not change.</a:t>
            </a:r>
          </a:p>
          <a:p>
            <a:pPr lvl="1"/>
            <a:r>
              <a:rPr lang="en-US" dirty="0"/>
              <a:t>FAST is very erratic </a:t>
            </a:r>
            <a:r>
              <a:rPr lang="en-US" dirty="0" err="1"/>
              <a:t>wrt</a:t>
            </a:r>
            <a:r>
              <a:rPr lang="en-US" dirty="0"/>
              <a:t>. to number of features.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1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How can we perform the actual </a:t>
            </a:r>
            <a:r>
              <a:rPr lang="en-US" smtClean="0"/>
              <a:t>matching </a:t>
            </a:r>
          </a:p>
          <a:p>
            <a:pPr algn="ctr">
              <a:buNone/>
            </a:pPr>
            <a:r>
              <a:rPr lang="en-US" smtClean="0"/>
              <a:t>without ground truth?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Strategy </a:t>
            </a:r>
            <a:r>
              <a:rPr lang="en-US" dirty="0"/>
              <a:t>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3645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Salient Feature Matching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For</a:t>
            </a:r>
            <a:r>
              <a:rPr lang="en-US" sz="2000" dirty="0" smtClean="0"/>
              <a:t> a pair of images: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Extract </a:t>
            </a:r>
            <a:r>
              <a:rPr lang="en-US" sz="2000" dirty="0"/>
              <a:t>salient</a:t>
            </a:r>
            <a:r>
              <a:rPr lang="en-US" sz="2000" dirty="0" smtClean="0"/>
              <a:t> points, </a:t>
            </a:r>
            <a:r>
              <a:rPr lang="en-US" sz="2000" dirty="0"/>
              <a:t>via </a:t>
            </a:r>
            <a:r>
              <a:rPr lang="en-US" sz="2000" b="1" dirty="0"/>
              <a:t>detectors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e.g. Harris corners, </a:t>
            </a:r>
            <a:r>
              <a:rPr lang="en-US" sz="2000" dirty="0" err="1"/>
              <a:t>DoG</a:t>
            </a:r>
            <a:r>
              <a:rPr lang="en-US" sz="2000" dirty="0"/>
              <a:t> (blobs), MSER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Compute </a:t>
            </a:r>
            <a:r>
              <a:rPr lang="en-US" sz="2000" dirty="0"/>
              <a:t>Feature </a:t>
            </a:r>
            <a:r>
              <a:rPr lang="en-US" sz="2000" b="1" dirty="0"/>
              <a:t>descriptors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 err="1"/>
              <a:t>eg</a:t>
            </a:r>
            <a:r>
              <a:rPr lang="en-US" sz="2000" dirty="0"/>
              <a:t>. Raw patch (correlation), SIFT, DAISY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Match </a:t>
            </a:r>
            <a:r>
              <a:rPr lang="en-US" sz="2000" dirty="0"/>
              <a:t>features by pairing similar descriptors</a:t>
            </a:r>
            <a:br>
              <a:rPr lang="en-US" sz="2000" dirty="0"/>
            </a:br>
            <a:endParaRPr lang="en-US" sz="2000" dirty="0"/>
          </a:p>
          <a:p>
            <a:pPr marL="0" indent="0">
              <a:buFontTx/>
              <a:buNone/>
            </a:pPr>
            <a:r>
              <a:rPr lang="en-US" sz="2000" dirty="0"/>
              <a:t>Aggregate solution to multiple </a:t>
            </a:r>
            <a:r>
              <a:rPr lang="en-US" sz="2000" dirty="0" smtClean="0"/>
              <a:t>images, </a:t>
            </a:r>
            <a:r>
              <a:rPr lang="en-US" sz="2000" dirty="0"/>
              <a:t>if needed.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points by template matching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0800000" flipV="1">
            <a:off x="2057400" y="2057400"/>
            <a:ext cx="17526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6200" y="2057400"/>
            <a:ext cx="24384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2362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2800" y="1143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79120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to construct a generic corner template?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486400" y="57912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Bad idea – won’t work!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6248400"/>
            <a:ext cx="853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 bad idea for point detection, but what about description?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51960" y="1905000"/>
          <a:ext cx="54864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0" name="Equation" r:id="rId7" imgW="114300" imgH="63500" progId="Equation.3">
                  <p:embed/>
                </p:oleObj>
              </mc:Choice>
              <mc:Fallback>
                <p:oleObj name="Equation" r:id="rId7" imgW="114300" imgH="63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60" y="1905000"/>
                        <a:ext cx="54864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6889751" y="1746148"/>
          <a:ext cx="501650" cy="53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1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1" y="1746148"/>
                        <a:ext cx="501650" cy="539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1600200" y="1752600"/>
          <a:ext cx="46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242" name="Equation" r:id="rId12" imgW="152400" imgH="177800" progId="Equation.3">
                  <p:embed/>
                </p:oleObj>
              </mc:Choice>
              <mc:Fallback>
                <p:oleObj name="Equation" r:id="rId12" imgW="1524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463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 </a:t>
            </a:r>
            <a:r>
              <a:rPr lang="en-US" dirty="0" err="1" smtClean="0"/>
              <a:t>vs</a:t>
            </a:r>
            <a:r>
              <a:rPr lang="en-US" dirty="0" smtClean="0"/>
              <a:t> random points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u="sng" dirty="0" smtClean="0"/>
              <a:t>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46338"/>
            <a:ext cx="4318485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46338"/>
            <a:ext cx="4223097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raw pixel patches as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Represent a patch with the raw pixels – the patch is the descriptor. </a:t>
            </a:r>
          </a:p>
          <a:p>
            <a:r>
              <a:rPr lang="en-US" dirty="0" smtClean="0"/>
              <a:t>Compare patches pixel by pixel, e.g. by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(For simplicity lets assume gray scale intensities and the sums are over all pixels in the patches.)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800" dirty="0" smtClean="0"/>
              <a:t>(Patches must be of equal size)</a:t>
            </a:r>
          </a:p>
          <a:p>
            <a:r>
              <a:rPr lang="en-US" dirty="0" smtClean="0"/>
              <a:t>This is referred to as either </a:t>
            </a:r>
            <a:r>
              <a:rPr lang="en-US" dirty="0" smtClean="0">
                <a:solidFill>
                  <a:schemeClr val="accent2"/>
                </a:solidFill>
              </a:rPr>
              <a:t>distances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333399"/>
                </a:solidFill>
              </a:rPr>
              <a:t>dissimilarity measures</a:t>
            </a:r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/>
        </p:nvGraphicFramePr>
        <p:xfrm>
          <a:off x="838200" y="2925763"/>
          <a:ext cx="7281863" cy="884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0" name="Equation" r:id="rId4" imgW="3048000" imgH="368300" progId="Equation.3">
                  <p:embed/>
                </p:oleObj>
              </mc:Choice>
              <mc:Fallback>
                <p:oleObj name="Equation" r:id="rId4" imgW="30480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925763"/>
                        <a:ext cx="7281863" cy="884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613" name="Object 5"/>
          <p:cNvGraphicFramePr>
            <a:graphicFrameLocks noChangeAspect="1"/>
          </p:cNvGraphicFramePr>
          <p:nvPr/>
        </p:nvGraphicFramePr>
        <p:xfrm>
          <a:off x="838200" y="3900488"/>
          <a:ext cx="7950200" cy="976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781" name="Equation" r:id="rId6" imgW="3327400" imgH="406400" progId="Equation.3">
                  <p:embed/>
                </p:oleObj>
              </mc:Choice>
              <mc:Fallback>
                <p:oleObj name="Equation" r:id="rId6" imgW="3327400" imgH="406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900488"/>
                        <a:ext cx="7950200" cy="9763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raw pixel patches as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compensate for changes in illumination conditions, because …</a:t>
            </a:r>
          </a:p>
          <a:p>
            <a:r>
              <a:rPr lang="en-US" dirty="0" smtClean="0"/>
              <a:t>Contrast change </a:t>
            </a:r>
            <a:r>
              <a:rPr lang="en-US" i="1" dirty="0" smtClean="0"/>
              <a:t>a</a:t>
            </a:r>
            <a:r>
              <a:rPr lang="en-US" dirty="0" smtClean="0"/>
              <a:t> and change in brightness level </a:t>
            </a:r>
            <a:r>
              <a:rPr lang="en-US" i="1" dirty="0" smtClean="0"/>
              <a:t>c</a:t>
            </a:r>
            <a:r>
              <a:rPr lang="en-US" dirty="0" smtClean="0"/>
              <a:t> (affine model):</a:t>
            </a:r>
          </a:p>
          <a:p>
            <a:endParaRPr lang="en-US" dirty="0" smtClean="0"/>
          </a:p>
          <a:p>
            <a:r>
              <a:rPr lang="en-US" dirty="0" smtClean="0"/>
              <a:t>We want </a:t>
            </a:r>
            <a:r>
              <a:rPr lang="en-US" i="1" dirty="0" smtClean="0"/>
              <a:t>F’ </a:t>
            </a:r>
            <a:r>
              <a:rPr lang="en-US" dirty="0" smtClean="0"/>
              <a:t>and </a:t>
            </a:r>
            <a:r>
              <a:rPr lang="en-US" i="1" dirty="0" smtClean="0"/>
              <a:t>F</a:t>
            </a:r>
            <a:r>
              <a:rPr lang="en-US" dirty="0" smtClean="0"/>
              <a:t> to have zero distance, but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Invariance </a:t>
            </a:r>
            <a:r>
              <a:rPr lang="en-US" dirty="0" err="1" smtClean="0"/>
              <a:t>wrt</a:t>
            </a:r>
            <a:r>
              <a:rPr lang="en-US" dirty="0" smtClean="0"/>
              <a:t>. affine intensity changes by normalization:</a:t>
            </a:r>
            <a:endParaRPr lang="en-US" dirty="0"/>
          </a:p>
        </p:txBody>
      </p:sp>
      <p:graphicFrame>
        <p:nvGraphicFramePr>
          <p:cNvPr id="68610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8157214"/>
              </p:ext>
            </p:extLst>
          </p:nvPr>
        </p:nvGraphicFramePr>
        <p:xfrm>
          <a:off x="914400" y="5815285"/>
          <a:ext cx="379253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90" name="Equation" r:id="rId4" imgW="1587500" imgH="355600" progId="Equation.3">
                  <p:embed/>
                </p:oleObj>
              </mc:Choice>
              <mc:Fallback>
                <p:oleObj name="Equation" r:id="rId4" imgW="1587500" imgH="355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5815285"/>
                        <a:ext cx="3792538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38009660"/>
              </p:ext>
            </p:extLst>
          </p:nvPr>
        </p:nvGraphicFramePr>
        <p:xfrm>
          <a:off x="914400" y="3224485"/>
          <a:ext cx="1728787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91" name="Equation" r:id="rId6" imgW="723900" imgH="127000" progId="Equation.3">
                  <p:embed/>
                </p:oleObj>
              </mc:Choice>
              <mc:Fallback>
                <p:oleObj name="Equation" r:id="rId6" imgW="723900" imgH="1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224485"/>
                        <a:ext cx="1728787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56293"/>
              </p:ext>
            </p:extLst>
          </p:nvPr>
        </p:nvGraphicFramePr>
        <p:xfrm>
          <a:off x="868363" y="4138885"/>
          <a:ext cx="1820862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92" name="Equation" r:id="rId8" imgW="762000" imgH="177800" progId="Equation.3">
                  <p:embed/>
                </p:oleObj>
              </mc:Choice>
              <mc:Fallback>
                <p:oleObj name="Equation" r:id="rId8" imgW="7620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4138885"/>
                        <a:ext cx="1820862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1196700"/>
              </p:ext>
            </p:extLst>
          </p:nvPr>
        </p:nvGraphicFramePr>
        <p:xfrm>
          <a:off x="884238" y="4702447"/>
          <a:ext cx="1881187" cy="427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393" name="Equation" r:id="rId10" imgW="787400" imgH="177800" progId="Equation.3">
                  <p:embed/>
                </p:oleObj>
              </mc:Choice>
              <mc:Fallback>
                <p:oleObj name="Equation" r:id="rId10" imgW="787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4238" y="4702447"/>
                        <a:ext cx="1881187" cy="427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patches: </a:t>
            </a:r>
            <a:br>
              <a:rPr lang="en-US" dirty="0" smtClean="0"/>
            </a:br>
            <a:r>
              <a:rPr lang="en-US" dirty="0" smtClean="0"/>
              <a:t>Normalized cross correlation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mean intensity and standard deviation for each patch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000" dirty="0" smtClean="0"/>
              <a:t>(sum over all </a:t>
            </a:r>
            <a:r>
              <a:rPr lang="en-US" sz="2000" i="1" dirty="0" err="1" smtClean="0"/>
              <a:t>n</a:t>
            </a:r>
            <a:r>
              <a:rPr lang="en-US" sz="2000" dirty="0" smtClean="0"/>
              <a:t> pixels in patches)</a:t>
            </a:r>
            <a:endParaRPr lang="en-US" dirty="0" smtClean="0"/>
          </a:p>
          <a:p>
            <a:r>
              <a:rPr lang="en-US" dirty="0" smtClean="0"/>
              <a:t>Measure distance with normalized cross correlation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Affine intensity invariance:</a:t>
            </a:r>
          </a:p>
          <a:p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021194"/>
              </p:ext>
            </p:extLst>
          </p:nvPr>
        </p:nvGraphicFramePr>
        <p:xfrm>
          <a:off x="825500" y="4652963"/>
          <a:ext cx="5868988" cy="912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0" name="Equation" r:id="rId4" imgW="3022600" imgH="469900" progId="Equation.3">
                  <p:embed/>
                </p:oleObj>
              </mc:Choice>
              <mc:Fallback>
                <p:oleObj name="Equation" r:id="rId4" imgW="3022600" imgH="469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5500" y="4652963"/>
                        <a:ext cx="5868988" cy="912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838200" y="2362200"/>
          <a:ext cx="4337050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1" name="Equation" r:id="rId6" imgW="2235200" imgH="419100" progId="Equation.3">
                  <p:embed/>
                </p:oleObj>
              </mc:Choice>
              <mc:Fallback>
                <p:oleObj name="Equation" r:id="rId6" imgW="2235200" imgH="419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362200"/>
                        <a:ext cx="4337050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838200" y="3124200"/>
          <a:ext cx="6138862" cy="81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2" name="Equation" r:id="rId8" imgW="3162300" imgH="419100" progId="Equation.3">
                  <p:embed/>
                </p:oleObj>
              </mc:Choice>
              <mc:Fallback>
                <p:oleObj name="Equation" r:id="rId8" imgW="3162300" imgH="419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3124200"/>
                        <a:ext cx="6138862" cy="812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1" name="Object 9"/>
          <p:cNvGraphicFramePr>
            <a:graphicFrameLocks noChangeAspect="1"/>
          </p:cNvGraphicFramePr>
          <p:nvPr/>
        </p:nvGraphicFramePr>
        <p:xfrm>
          <a:off x="838200" y="6019800"/>
          <a:ext cx="1874838" cy="296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3" name="Equation" r:id="rId10" imgW="965200" imgH="152400" progId="Equation.3">
                  <p:embed/>
                </p:oleObj>
              </mc:Choice>
              <mc:Fallback>
                <p:oleObj name="Equation" r:id="rId10" imgW="965200" imgH="1524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6019800"/>
                        <a:ext cx="1874838" cy="296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4495800" y="5562600"/>
          <a:ext cx="1728788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044" name="Equation" r:id="rId12" imgW="723900" imgH="127000" progId="Equation.3">
                  <p:embed/>
                </p:oleObj>
              </mc:Choice>
              <mc:Fallback>
                <p:oleObj name="Equation" r:id="rId12" imgW="723900" imgH="127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562600"/>
                        <a:ext cx="1728788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patch size should we use?</a:t>
            </a:r>
          </a:p>
          <a:p>
            <a:pPr lvl="1"/>
            <a:r>
              <a:rPr lang="en-US" dirty="0" smtClean="0"/>
              <a:t>Use the detection scale and resample so both patches have equal size in pixels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scale changes in the scene?</a:t>
            </a:r>
          </a:p>
          <a:p>
            <a:pPr lvl="1"/>
            <a:r>
              <a:rPr lang="en-US" dirty="0" smtClean="0"/>
              <a:t>Yes, if we do the resampling (</a:t>
            </a:r>
            <a:r>
              <a:rPr lang="en-US" smtClean="0"/>
              <a:t>see above)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rotation and translation in the scene?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it robust to perspective distortions?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More on this at the next lecture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Multi-scale interest point detection</a:t>
            </a:r>
          </a:p>
          <a:p>
            <a:pPr lvl="1"/>
            <a:r>
              <a:rPr lang="en-US" dirty="0" smtClean="0"/>
              <a:t>Blobs (</a:t>
            </a:r>
            <a:r>
              <a:rPr lang="en-US" dirty="0" err="1" smtClean="0"/>
              <a:t>DoG</a:t>
            </a:r>
            <a:r>
              <a:rPr lang="en-US" dirty="0" smtClean="0"/>
              <a:t>, </a:t>
            </a:r>
            <a:r>
              <a:rPr lang="en-US" dirty="0" err="1" smtClean="0"/>
              <a:t>Laplacian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Corners (Harris corners)</a:t>
            </a:r>
          </a:p>
          <a:p>
            <a:r>
              <a:rPr lang="en-US" dirty="0" smtClean="0"/>
              <a:t>Comparison of state of the art detection methods</a:t>
            </a:r>
          </a:p>
          <a:p>
            <a:r>
              <a:rPr lang="en-US" dirty="0" smtClean="0"/>
              <a:t>Matching salient points</a:t>
            </a:r>
          </a:p>
          <a:p>
            <a:pPr lvl="1"/>
            <a:r>
              <a:rPr lang="en-US" dirty="0" smtClean="0"/>
              <a:t>Using raw pixels and normalized cross correlation</a:t>
            </a:r>
          </a:p>
          <a:p>
            <a:pPr lvl="1"/>
            <a:r>
              <a:rPr lang="en-US" dirty="0" smtClean="0"/>
              <a:t>Works sometimes, but not a robust solution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err="1" smtClean="0"/>
              <a:t>Aanæs</a:t>
            </a:r>
            <a:r>
              <a:rPr lang="en-US" dirty="0" smtClean="0"/>
              <a:t>-Dahl-Pedersen IJCV 2012</a:t>
            </a:r>
          </a:p>
          <a:p>
            <a:r>
              <a:rPr lang="en-US" dirty="0" smtClean="0"/>
              <a:t>Harris</a:t>
            </a:r>
            <a:r>
              <a:rPr lang="en-US" smtClean="0"/>
              <a:t>-Stephen 1988</a:t>
            </a:r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smtClean="0"/>
              <a:t>T. </a:t>
            </a:r>
            <a:r>
              <a:rPr lang="en-US" sz="2000" dirty="0" err="1" smtClean="0"/>
              <a:t>Lindeberg</a:t>
            </a:r>
            <a:r>
              <a:rPr lang="en-US" sz="2000" dirty="0" smtClean="0"/>
              <a:t> 1996 (Multi-scale detection)</a:t>
            </a:r>
          </a:p>
          <a:p>
            <a:r>
              <a:rPr lang="en-US" sz="2000" dirty="0" smtClean="0"/>
              <a:t>T. </a:t>
            </a:r>
            <a:r>
              <a:rPr lang="en-US" sz="2000" dirty="0" err="1" smtClean="0"/>
              <a:t>Lindeberg</a:t>
            </a:r>
            <a:r>
              <a:rPr lang="en-US" sz="2000" dirty="0" smtClean="0"/>
              <a:t>. Feature detection with automatic scale selection. International Journal of Computer Vision 30(2): 79 – 116, 1998.</a:t>
            </a:r>
          </a:p>
          <a:p>
            <a:endParaRPr lang="en-US" dirty="0" smtClean="0"/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Any questions about the assignment?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18662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662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 by Difference of Gaussians (</a:t>
            </a:r>
            <a:r>
              <a:rPr lang="en-US" dirty="0" err="1" smtClean="0"/>
              <a:t>DoG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of Gaussians (</a:t>
            </a:r>
            <a:r>
              <a:rPr lang="en-US" dirty="0" err="1" smtClean="0"/>
              <a:t>DoG</a:t>
            </a:r>
            <a:r>
              <a:rPr lang="en-US" dirty="0" smtClean="0"/>
              <a:t>) is an approximation to the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Either subtract Gaussian filters prior to filtering or subtract filtered images.</a:t>
            </a:r>
          </a:p>
          <a:p>
            <a:r>
              <a:rPr lang="en-US" dirty="0" smtClean="0"/>
              <a:t>As before look for </a:t>
            </a:r>
            <a:r>
              <a:rPr lang="en-US" dirty="0" err="1" smtClean="0"/>
              <a:t>extrema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In a multi-scale setting compute the scale space images with factor </a:t>
            </a:r>
            <a:r>
              <a:rPr lang="en-US" i="1" dirty="0" smtClean="0"/>
              <a:t>k</a:t>
            </a:r>
            <a:r>
              <a:rPr lang="en-US" dirty="0" smtClean="0"/>
              <a:t> increase in scale and search for </a:t>
            </a:r>
            <a:r>
              <a:rPr lang="en-US" dirty="0" err="1" smtClean="0"/>
              <a:t>extrema</a:t>
            </a:r>
            <a:r>
              <a:rPr lang="en-US" dirty="0" smtClean="0"/>
              <a:t> in scale space. Can be combined with a Gaussian pyramid for increased processing speed. </a:t>
            </a:r>
          </a:p>
          <a:p>
            <a:endParaRPr lang="en-US" dirty="0" smtClean="0"/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/>
        </p:nvGraphicFramePr>
        <p:xfrm>
          <a:off x="871537" y="2503487"/>
          <a:ext cx="4919663" cy="773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0" name="Equation" r:id="rId4" imgW="2667000" imgH="419100" progId="Equation.3">
                  <p:embed/>
                </p:oleObj>
              </mc:Choice>
              <mc:Fallback>
                <p:oleObj name="Equation" r:id="rId4" imgW="26670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1537" y="2503487"/>
                        <a:ext cx="4919663" cy="773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4876800" y="4648200"/>
          <a:ext cx="10779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121" name="Equation" r:id="rId6" imgW="584200" imgH="165100" progId="Equation.3">
                  <p:embed/>
                </p:oleObj>
              </mc:Choice>
              <mc:Fallback>
                <p:oleObj name="Equation" r:id="rId6" imgW="584200" imgH="165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648200"/>
                        <a:ext cx="1077913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46383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Linear scale space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 smtClean="0"/>
              <a:t>The scale space of </a:t>
            </a:r>
            <a:r>
              <a:rPr lang="en-US" sz="2400" i="1" dirty="0" smtClean="0"/>
              <a:t>I</a:t>
            </a:r>
            <a:r>
              <a:rPr lang="en-US" sz="2400" dirty="0" smtClean="0"/>
              <a:t> is a 1-parameter family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Scale is given by      and is an important parameter in CV algorithms</a:t>
            </a:r>
          </a:p>
          <a:p>
            <a:endParaRPr lang="en-US" sz="2400" dirty="0" smtClean="0"/>
          </a:p>
          <a:p>
            <a:r>
              <a:rPr lang="en-US" sz="2400" dirty="0" smtClean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8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3276600" y="3429000"/>
          <a:ext cx="304800" cy="23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9" name="Equation" r:id="rId12" imgW="114300" imgH="88900" progId="Equation.3">
                  <p:embed/>
                </p:oleObj>
              </mc:Choice>
              <mc:Fallback>
                <p:oleObj name="Equation" r:id="rId12" imgW="114300" imgH="88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04800" cy="238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versus multi-resolution:</a:t>
            </a:r>
            <a:br>
              <a:rPr lang="en-US" dirty="0" smtClean="0"/>
            </a:br>
            <a:r>
              <a:rPr lang="en-US" dirty="0" smtClean="0"/>
              <a:t>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30661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</a:t>
            </a:r>
            <a:br>
              <a:rPr lang="en-US" dirty="0" smtClean="0"/>
            </a:br>
            <a:r>
              <a:rPr lang="en-US" dirty="0" smtClean="0"/>
              <a:t>Detecting blobs by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extrema</a:t>
            </a:r>
            <a:r>
              <a:rPr lang="en-US" dirty="0" smtClean="0"/>
              <a:t> in 2D:</a:t>
            </a:r>
          </a:p>
          <a:p>
            <a:pPr lvl="1"/>
            <a:r>
              <a:rPr lang="en-US" dirty="0" smtClean="0"/>
              <a:t>Find points that are simultaneous </a:t>
            </a:r>
            <a:r>
              <a:rPr lang="en-US" dirty="0" err="1" smtClean="0"/>
              <a:t>extrema</a:t>
            </a:r>
            <a:r>
              <a:rPr lang="en-US" dirty="0" smtClean="0"/>
              <a:t> in the </a:t>
            </a:r>
            <a:r>
              <a:rPr lang="en-US" dirty="0" err="1" smtClean="0"/>
              <a:t>x</a:t>
            </a:r>
            <a:r>
              <a:rPr lang="en-US" dirty="0" smtClean="0"/>
              <a:t> and </a:t>
            </a:r>
            <a:r>
              <a:rPr lang="en-US" dirty="0" err="1" smtClean="0"/>
              <a:t>y</a:t>
            </a:r>
            <a:r>
              <a:rPr lang="en-US" dirty="0" smtClean="0"/>
              <a:t> direction.</a:t>
            </a:r>
          </a:p>
          <a:p>
            <a:pPr lvl="1"/>
            <a:r>
              <a:rPr lang="en-US" dirty="0" smtClean="0"/>
              <a:t>We can solve this in one go by looking for </a:t>
            </a:r>
            <a:r>
              <a:rPr lang="en-US" dirty="0" err="1" smtClean="0"/>
              <a:t>extrema</a:t>
            </a:r>
            <a:r>
              <a:rPr lang="en-US" dirty="0" smtClean="0"/>
              <a:t> of the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Bright blob:                          Dark blob: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Discrete implementation: </a:t>
            </a:r>
            <a:r>
              <a:rPr lang="en-US" dirty="0" err="1" smtClean="0"/>
              <a:t>Extrema</a:t>
            </a:r>
            <a:r>
              <a:rPr lang="en-US" dirty="0" smtClean="0"/>
              <a:t> search in 2D</a:t>
            </a:r>
          </a:p>
          <a:p>
            <a:pPr lvl="1"/>
            <a:r>
              <a:rPr lang="en-US" dirty="0" smtClean="0"/>
              <a:t>Bright blob:                       than all neighbor pixels</a:t>
            </a:r>
          </a:p>
          <a:p>
            <a:pPr lvl="1"/>
            <a:r>
              <a:rPr lang="en-US" dirty="0" smtClean="0"/>
              <a:t>Dark blob:                      than all neighbor pixels</a:t>
            </a:r>
          </a:p>
          <a:p>
            <a:pPr lvl="1"/>
            <a:r>
              <a:rPr lang="en-US" dirty="0" smtClean="0"/>
              <a:t>4-neighbors or 8-neighbors</a:t>
            </a:r>
          </a:p>
          <a:p>
            <a:pPr lvl="1"/>
            <a:r>
              <a:rPr lang="en-US" dirty="0" smtClean="0"/>
              <a:t>Keep only blobs where                           threshold value</a:t>
            </a:r>
          </a:p>
          <a:p>
            <a:pPr lvl="1"/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7616435"/>
              </p:ext>
            </p:extLst>
          </p:nvPr>
        </p:nvGraphicFramePr>
        <p:xfrm>
          <a:off x="4495750" y="3024188"/>
          <a:ext cx="3676650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49" name="Equation" r:id="rId4" imgW="1993900" imgH="279400" progId="Equation.3">
                  <p:embed/>
                </p:oleObj>
              </mc:Choice>
              <mc:Fallback>
                <p:oleObj name="Equation" r:id="rId4" imgW="19939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750" y="3024188"/>
                        <a:ext cx="3676650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371600" y="3581399"/>
          <a:ext cx="2033588" cy="39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0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399"/>
                        <a:ext cx="2033588" cy="390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1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2" name="Equation" r:id="rId10" imgW="952500" imgH="203200" progId="Equation.3">
                  <p:embed/>
                </p:oleObj>
              </mc:Choice>
              <mc:Fallback>
                <p:oleObj name="Equation" r:id="rId10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5257800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3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257800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277560"/>
              </p:ext>
            </p:extLst>
          </p:nvPr>
        </p:nvGraphicFramePr>
        <p:xfrm>
          <a:off x="2459038" y="5638800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4" name="Equation" r:id="rId14" imgW="850900" imgH="203200" progId="Equation.3">
                  <p:embed/>
                </p:oleObj>
              </mc:Choice>
              <mc:Fallback>
                <p:oleObj name="Equation" r:id="rId14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5638800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5742009"/>
              </p:ext>
            </p:extLst>
          </p:nvPr>
        </p:nvGraphicFramePr>
        <p:xfrm>
          <a:off x="3923928" y="6391101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55" name="Equation" r:id="rId16" imgW="1054100" imgH="228600" progId="Equation.3">
                  <p:embed/>
                </p:oleObj>
              </mc:Choice>
              <mc:Fallback>
                <p:oleObj name="Equation" r:id="rId16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6391101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55311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Multi-scale </a:t>
            </a:r>
            <a:r>
              <a:rPr lang="en-US" dirty="0" err="1" smtClean="0"/>
              <a:t>Laplacian</a:t>
            </a:r>
            <a:r>
              <a:rPr lang="en-US" dirty="0" smtClean="0"/>
              <a:t> blob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extrema</a:t>
            </a:r>
            <a:r>
              <a:rPr lang="en-US" dirty="0" smtClean="0"/>
              <a:t> in scale-space:</a:t>
            </a:r>
          </a:p>
          <a:p>
            <a:pPr lvl="1"/>
            <a:r>
              <a:rPr lang="en-US" dirty="0" smtClean="0"/>
              <a:t>Due to blurring, the </a:t>
            </a:r>
            <a:r>
              <a:rPr lang="en-US" dirty="0" err="1" smtClean="0"/>
              <a:t>Laplacian</a:t>
            </a:r>
            <a:r>
              <a:rPr lang="en-US" dirty="0" smtClean="0"/>
              <a:t> response decay over scale – solution: </a:t>
            </a:r>
            <a:r>
              <a:rPr lang="en-US" dirty="0"/>
              <a:t>U</a:t>
            </a:r>
            <a:r>
              <a:rPr lang="en-US" dirty="0" smtClean="0"/>
              <a:t>se scale normalization.</a:t>
            </a:r>
          </a:p>
          <a:p>
            <a:pPr lvl="1"/>
            <a:r>
              <a:rPr lang="en-US" dirty="0" smtClean="0"/>
              <a:t>Scale normalized </a:t>
            </a:r>
            <a:r>
              <a:rPr lang="en-US" dirty="0" err="1" smtClean="0"/>
              <a:t>Laplacian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Bright blob:                          Dark blob: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Discrete implementation: </a:t>
            </a:r>
            <a:r>
              <a:rPr lang="en-US" dirty="0" err="1" smtClean="0"/>
              <a:t>Extrema</a:t>
            </a:r>
            <a:r>
              <a:rPr lang="en-US" dirty="0" smtClean="0"/>
              <a:t> search in 3D</a:t>
            </a:r>
          </a:p>
          <a:p>
            <a:pPr lvl="1"/>
            <a:r>
              <a:rPr lang="en-US" dirty="0" smtClean="0"/>
              <a:t>Bright blob:                       than all neighbor pixels</a:t>
            </a:r>
          </a:p>
          <a:p>
            <a:pPr lvl="1"/>
            <a:r>
              <a:rPr lang="en-US" dirty="0" smtClean="0"/>
              <a:t>Dark blob:                      than all neighbor pixels</a:t>
            </a:r>
          </a:p>
          <a:p>
            <a:pPr lvl="1"/>
            <a:r>
              <a:rPr lang="en-US" dirty="0" smtClean="0"/>
              <a:t>6-neighbors or 26-neighbors</a:t>
            </a:r>
          </a:p>
          <a:p>
            <a:pPr lvl="1"/>
            <a:r>
              <a:rPr lang="en-US" dirty="0"/>
              <a:t>Keep only blobs where                           threshold value</a:t>
            </a:r>
          </a:p>
          <a:p>
            <a:pPr marL="457200" lvl="1" indent="0">
              <a:buNone/>
            </a:pPr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4625975" y="2730500"/>
          <a:ext cx="307022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5" name="Equation" r:id="rId4" imgW="1663700" imgH="254000" progId="Equation.3">
                  <p:embed/>
                </p:oleObj>
              </mc:Choice>
              <mc:Fallback>
                <p:oleObj name="Equation" r:id="rId4" imgW="1663700" imgH="2540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975" y="2730500"/>
                        <a:ext cx="3070225" cy="4699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6" name="Equation" r:id="rId6" imgW="952500" imgH="203200" progId="Equation.3">
                  <p:embed/>
                </p:oleObj>
              </mc:Choice>
              <mc:Fallback>
                <p:oleObj name="Equation" r:id="rId6" imgW="952500" imgH="203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3128962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7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3128962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4271962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8" name="Equation" r:id="rId10" imgW="850900" imgH="203200" progId="Equation.3">
                  <p:embed/>
                </p:oleObj>
              </mc:Choice>
              <mc:Fallback>
                <p:oleObj name="Equation" r:id="rId10" imgW="850900" imgH="2032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4271962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/>
        </p:nvGraphicFramePr>
        <p:xfrm>
          <a:off x="2514600" y="4652962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49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4652962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6626500"/>
              </p:ext>
            </p:extLst>
          </p:nvPr>
        </p:nvGraphicFramePr>
        <p:xfrm>
          <a:off x="3923928" y="5301208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950" name="Equation" r:id="rId14" imgW="1054100" imgH="228600" progId="Equation.3">
                  <p:embed/>
                </p:oleObj>
              </mc:Choice>
              <mc:Fallback>
                <p:oleObj name="Equation" r:id="rId14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5301208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</a:t>
            </a:r>
            <a:r>
              <a:rPr lang="en-US" dirty="0" err="1" smtClean="0"/>
              <a:t>Laplacian</a:t>
            </a:r>
            <a:r>
              <a:rPr lang="en-US" dirty="0" smtClean="0"/>
              <a:t> blobs (fixed scale)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</a:t>
            </a:r>
            <a:r>
              <a:rPr lang="en-US" dirty="0" err="1" smtClean="0"/>
              <a:t>Laplacian</a:t>
            </a:r>
            <a:r>
              <a:rPr lang="en-US" dirty="0" smtClean="0"/>
              <a:t> blobs </a:t>
            </a:r>
            <a:r>
              <a:rPr lang="en-US" smtClean="0"/>
              <a:t>(multi-scale</a:t>
            </a:r>
            <a:r>
              <a:rPr lang="en-US" dirty="0" smtClean="0"/>
              <a:t>)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53576"/>
            <a:ext cx="4318485" cy="28731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85308"/>
            <a:ext cx="4223097" cy="2809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1270</TotalTime>
  <Words>2103</Words>
  <Application>Microsoft Macintosh PowerPoint</Application>
  <PresentationFormat>On-screen Show (4:3)</PresentationFormat>
  <Paragraphs>335</Paragraphs>
  <Slides>50</Slides>
  <Notes>39</Notes>
  <HiddenSlides>0</HiddenSlides>
  <MMClips>2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53" baseType="lpstr">
      <vt:lpstr>DIKUTalkNew</vt:lpstr>
      <vt:lpstr>Equation</vt:lpstr>
      <vt:lpstr>Acrobat Document</vt:lpstr>
      <vt:lpstr>Features II: Detecting Interest Points and Matching</vt:lpstr>
      <vt:lpstr>Plan for today and next couple of lectures</vt:lpstr>
      <vt:lpstr>Fundamental Question: Where did the underlying feature go?</vt:lpstr>
      <vt:lpstr>Regular grid vs random points vs salient points</vt:lpstr>
      <vt:lpstr>Recall: Linear scale space</vt:lpstr>
      <vt:lpstr>Recall:  Detecting blobs by Laplacian of Gaussian filter</vt:lpstr>
      <vt:lpstr>Interest point detectors: Multi-scale Laplacian blob detector</vt:lpstr>
      <vt:lpstr>Interest point detectors: Detecting Laplacian blobs (fixed scale)</vt:lpstr>
      <vt:lpstr>Interest point detectors: Detecting Laplacian blobs (multi-scale)</vt:lpstr>
      <vt:lpstr>The gradient vector field</vt:lpstr>
      <vt:lpstr>Interest point detectors: Detecting corners with Harris corner detector</vt:lpstr>
      <vt:lpstr>The gradient vector field</vt:lpstr>
      <vt:lpstr>Interest point detectors: Detecting Harris corners (fixed scale)</vt:lpstr>
      <vt:lpstr>Interest point detectors: Detecting Harris corners (multi-scale)</vt:lpstr>
      <vt:lpstr>PowerPoint Presentation</vt:lpstr>
      <vt:lpstr>The Image Formation Process: We need controlled ground truth for comparison</vt:lpstr>
      <vt:lpstr>Method: Play Around with Robots </vt:lpstr>
      <vt:lpstr>Method: A Configurable Computer Vision Workbench</vt:lpstr>
      <vt:lpstr>Method: A Configurable Computer Vision Workbench</vt:lpstr>
      <vt:lpstr>Light</vt:lpstr>
      <vt:lpstr>Data Recording – Fast forward</vt:lpstr>
      <vt:lpstr>Feature Matching Evaluation</vt:lpstr>
      <vt:lpstr>Data set: 60 Scenes, 119 Positions</vt:lpstr>
      <vt:lpstr>Sample Scenes – 60 in All</vt:lpstr>
      <vt:lpstr>An Example</vt:lpstr>
      <vt:lpstr>Light</vt:lpstr>
      <vt:lpstr>Ground ‘Truth’ Via Structured Light</vt:lpstr>
      <vt:lpstr>Our Analysis:  Investigate the recall rate of Interest Point Detectors</vt:lpstr>
      <vt:lpstr>Evaluation Criteria: Determining the Correctness of a Match</vt:lpstr>
      <vt:lpstr>Effect of Position</vt:lpstr>
      <vt:lpstr>Effect of position</vt:lpstr>
      <vt:lpstr>Effects of light</vt:lpstr>
      <vt:lpstr>A challenge to handle changing light </vt:lpstr>
      <vt:lpstr>Outline of First Stage Findings</vt:lpstr>
      <vt:lpstr>PowerPoint Presentation</vt:lpstr>
      <vt:lpstr>Matching Strategy Illustrated</vt:lpstr>
      <vt:lpstr>Salient Feature Matching Strategy</vt:lpstr>
      <vt:lpstr>Detecting points by template matching</vt:lpstr>
      <vt:lpstr>Matching patches</vt:lpstr>
      <vt:lpstr>Using raw pixel patches as descriptors</vt:lpstr>
      <vt:lpstr>Using raw pixel patches as descriptors</vt:lpstr>
      <vt:lpstr>Matching patches:  Normalized cross correlation</vt:lpstr>
      <vt:lpstr>Open problems</vt:lpstr>
      <vt:lpstr>PowerPoint Presentation</vt:lpstr>
      <vt:lpstr>Summary</vt:lpstr>
      <vt:lpstr>Literature</vt:lpstr>
      <vt:lpstr>PowerPoint Presentation</vt:lpstr>
      <vt:lpstr>PowerPoint Presentation</vt:lpstr>
      <vt:lpstr>Interest point detectors: Detecting blobs by Difference of Gaussians (DoG)</vt:lpstr>
      <vt:lpstr>Multi-scale versus multi-resolution: The Gaussian pyramid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II</dc:title>
  <dc:creator>Kim Steenstrup Pedersen</dc:creator>
  <cp:lastModifiedBy>Kim Steenstrup Pedersen</cp:lastModifiedBy>
  <cp:revision>223</cp:revision>
  <cp:lastPrinted>2013-11-25T10:11:06Z</cp:lastPrinted>
  <dcterms:created xsi:type="dcterms:W3CDTF">2012-11-26T11:34:58Z</dcterms:created>
  <dcterms:modified xsi:type="dcterms:W3CDTF">2014-11-26T14:09:36Z</dcterms:modified>
</cp:coreProperties>
</file>